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5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305"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x="18288000" cy="10287000"/>
  <p:notesSz cx="6858000" cy="9144000"/>
  <p:embeddedFontLst>
    <p:embeddedFont>
      <p:font typeface="HelloFont ID DaoCaoRen KR" panose="020B0604020202020204" charset="-127"/>
      <p:regular r:id="rId56"/>
    </p:embeddedFont>
    <p:embeddedFont>
      <p:font typeface="HelloFont ID XiuFengTi KR" panose="020B0604020202020204" charset="-122"/>
      <p:regular r:id="rId57"/>
    </p:embeddedFont>
    <p:embeddedFont>
      <p:font typeface="캘리그라퍼 Crayon" panose="020B0604020202020204" charset="-127"/>
      <p:regular r:id="rId58"/>
    </p:embeddedFont>
    <p:embeddedFont>
      <p:font typeface="Oscine Trial 1" panose="020B0604020202020204" charset="0"/>
      <p:regular r:id="rId59"/>
    </p:embeddedFont>
    <p:embeddedFont>
      <p:font typeface="Oscine Trial 2" panose="020B0604020202020204" charset="0"/>
      <p:regular r:id="rId60"/>
    </p:embeddedFont>
    <p:embeddedFont>
      <p:font typeface="Oscine Trial 3" panose="020B0604020202020204" charset="0"/>
      <p:regular r:id="rId61"/>
    </p:embeddedFont>
    <p:embeddedFont>
      <p:font typeface="Xmas Sweater Stitch" panose="020B0604020202020204"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9E55A-4131-9CA9-E2A4-F7EF568FA627}" v="163" dt="2026-01-29T13:16:07.185"/>
    <p1510:client id="{5DA46F5F-1A32-2836-F85F-3A482B8BC7DA}" v="4" dt="2026-01-27T15:58:25.79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132" y="2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3.fntdata"/><Relationship Id="rId66"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font" Target="fonts/font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7D505-DAC4-4EF2-A313-2542B98C256F}" type="datetimeFigureOut">
              <a:rPr lang="fr-BE" smtClean="0"/>
              <a:t>22-02-26</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1BE10-5626-4D0C-99DC-B9366515785E}" type="slidenum">
              <a:rPr lang="fr-BE" smtClean="0"/>
              <a:t>‹N°›</a:t>
            </a:fld>
            <a:endParaRPr lang="fr-BE"/>
          </a:p>
        </p:txBody>
      </p:sp>
    </p:spTree>
    <p:extLst>
      <p:ext uri="{BB962C8B-B14F-4D97-AF65-F5344CB8AC3E}">
        <p14:creationId xmlns:p14="http://schemas.microsoft.com/office/powerpoint/2010/main" val="101902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statbel.fgov.be/fr/themes/menages/budget-des-menages" TargetMode="Externa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46.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hyperlink" Target="https://fgtbabvv1.staging-fgtb.dgnus.net/abvvfgtb-portlets/salary-indexation?lg=F"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fgtbabvv1.staging-fgtb.dgnus.net/abvvfgtb-portlets/salary-indexation?lg=N"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sv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sv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8" Type="http://schemas.openxmlformats.org/officeDocument/2006/relationships/hyperlink" Target="https://fgtb.be/publication/les-100-ans-de-lindex-en-10-points-cles" TargetMode="External"/><Relationship Id="rId3" Type="http://schemas.openxmlformats.org/officeDocument/2006/relationships/image" Target="../media/image100.svg"/><Relationship Id="rId7" Type="http://schemas.openxmlformats.org/officeDocument/2006/relationships/hyperlink" Target="https://fgtb.be/publication/lindexation-des-salaires-belges-faq" TargetMode="External"/><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hyperlink" Target="https://statbel.fgov.be/fr/nouvelles/nouvelles-adaptations-lindice-des-prix-la-consommation-partir-de-2026" TargetMode="External"/><Relationship Id="rId5" Type="http://schemas.openxmlformats.org/officeDocument/2006/relationships/image" Target="../media/image102.png"/><Relationship Id="rId10" Type="http://schemas.openxmlformats.org/officeDocument/2006/relationships/hyperlink" Target="https://statbel.fgov.be/sites/default/files/files/documents/Consumptieprijzen/3.1%20Consumptieprijsindex/Brochure%20d%E2%80%99information%20%E2%80%93%20M%C3%A9thodologie%20valable%20jusqu%E2%80%99en%202018.pdf" TargetMode="External"/><Relationship Id="rId4" Type="http://schemas.openxmlformats.org/officeDocument/2006/relationships/image" Target="../media/image101.png"/><Relationship Id="rId9" Type="http://schemas.openxmlformats.org/officeDocument/2006/relationships/hyperlink" Target="https://fgtb.be/publication/tout-savoir-sur-linde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statbel.fgov.be/fr/nouvelles/nouvelles-adaptations-lindice-des-prix-la-consommation-partir-de-2026" TargetMode="External"/><Relationship Id="rId2" Type="http://schemas.openxmlformats.org/officeDocument/2006/relationships/hyperlink" Target="https://statbel.fgov.be/sites/default/files/files/documents/Consumptieprijzen/3.1%20Consumptieprijsindex/Brochure%20d%E2%80%99information%20%E2%80%93%20M%C3%A9thodologie%20valable%20jusqu%E2%80%99en%202018.pdf" TargetMode="External"/><Relationship Id="rId1" Type="http://schemas.openxmlformats.org/officeDocument/2006/relationships/slideLayout" Target="../slideLayouts/slideLayout7.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hyperlink" Target="https://emploi.belgique.be/fr/themes/commissions-paritaires-et-conventions-collectives-de-travail-cct/conventions-collectives-3"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grpSp>
        <p:nvGrpSpPr>
          <p:cNvPr id="2" name="Group 2"/>
          <p:cNvGrpSpPr/>
          <p:nvPr/>
        </p:nvGrpSpPr>
        <p:grpSpPr>
          <a:xfrm>
            <a:off x="-4448894" y="509236"/>
            <a:ext cx="8897787" cy="9268529"/>
            <a:chOff x="0" y="0"/>
            <a:chExt cx="609600" cy="635000"/>
          </a:xfrm>
        </p:grpSpPr>
        <p:sp>
          <p:nvSpPr>
            <p:cNvPr id="3" name="Freeform 3"/>
            <p:cNvSpPr/>
            <p:nvPr/>
          </p:nvSpPr>
          <p:spPr>
            <a:xfrm>
              <a:off x="0" y="0"/>
              <a:ext cx="609600" cy="635000"/>
            </a:xfrm>
            <a:custGeom>
              <a:avLst/>
              <a:gdLst/>
              <a:ahLst/>
              <a:cxnLst/>
              <a:rect l="l" t="t" r="r" b="b"/>
              <a:pathLst>
                <a:path w="609600" h="635000">
                  <a:moveTo>
                    <a:pt x="490404" y="7881"/>
                  </a:moveTo>
                  <a:cubicBezTo>
                    <a:pt x="397930" y="-22904"/>
                    <a:pt x="331498" y="44197"/>
                    <a:pt x="304789" y="76966"/>
                  </a:cubicBezTo>
                  <a:cubicBezTo>
                    <a:pt x="278074" y="44194"/>
                    <a:pt x="211651" y="-22902"/>
                    <a:pt x="119184" y="7881"/>
                  </a:cubicBezTo>
                  <a:cubicBezTo>
                    <a:pt x="21467" y="40412"/>
                    <a:pt x="-17861" y="140407"/>
                    <a:pt x="7510" y="263481"/>
                  </a:cubicBezTo>
                  <a:cubicBezTo>
                    <a:pt x="45646" y="448475"/>
                    <a:pt x="229635" y="596927"/>
                    <a:pt x="304789" y="635000"/>
                  </a:cubicBezTo>
                  <a:cubicBezTo>
                    <a:pt x="379933" y="596938"/>
                    <a:pt x="563954" y="448485"/>
                    <a:pt x="602092" y="263481"/>
                  </a:cubicBezTo>
                  <a:cubicBezTo>
                    <a:pt x="627463" y="140407"/>
                    <a:pt x="588123" y="40412"/>
                    <a:pt x="490404" y="7881"/>
                  </a:cubicBezTo>
                  <a:close/>
                </a:path>
              </a:pathLst>
            </a:custGeom>
            <a:solidFill>
              <a:srgbClr val="E51B0F"/>
            </a:solidFill>
          </p:spPr>
          <p:txBody>
            <a:bodyPr/>
            <a:lstStyle/>
            <a:p>
              <a:endParaRPr lang="fr-BE"/>
            </a:p>
          </p:txBody>
        </p:sp>
        <p:sp>
          <p:nvSpPr>
            <p:cNvPr id="4" name="TextBox 4"/>
            <p:cNvSpPr txBox="1"/>
            <p:nvPr/>
          </p:nvSpPr>
          <p:spPr>
            <a:xfrm>
              <a:off x="38100" y="50800"/>
              <a:ext cx="533400" cy="5080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2708275"/>
            <a:ext cx="14522561" cy="4203700"/>
          </a:xfrm>
          <a:prstGeom prst="rect">
            <a:avLst/>
          </a:prstGeom>
        </p:spPr>
        <p:txBody>
          <a:bodyPr lIns="0" tIns="0" rIns="0" bIns="0" rtlCol="0" anchor="t">
            <a:spAutoFit/>
          </a:bodyPr>
          <a:lstStyle/>
          <a:p>
            <a:pPr algn="l">
              <a:lnSpc>
                <a:spcPts val="10999"/>
              </a:lnSpc>
            </a:pPr>
            <a:r>
              <a:rPr lang="en-US" sz="9999">
                <a:solidFill>
                  <a:srgbClr val="000000"/>
                </a:solidFill>
                <a:latin typeface="Oscine Trial 2"/>
                <a:ea typeface="Oscine Trial 2"/>
                <a:cs typeface="Oscine Trial 2"/>
                <a:sym typeface="Oscine Trial 2"/>
              </a:rPr>
              <a:t>Indexation </a:t>
            </a:r>
            <a:r>
              <a:rPr lang="en-US" sz="9999" err="1">
                <a:solidFill>
                  <a:srgbClr val="000000"/>
                </a:solidFill>
                <a:latin typeface="Oscine Trial 2"/>
                <a:ea typeface="Oscine Trial 2"/>
                <a:cs typeface="Oscine Trial 2"/>
                <a:sym typeface="Oscine Trial 2"/>
              </a:rPr>
              <a:t>automatique</a:t>
            </a:r>
            <a:r>
              <a:rPr lang="en-US" sz="9999">
                <a:solidFill>
                  <a:srgbClr val="000000"/>
                </a:solidFill>
                <a:latin typeface="Oscine Trial 2"/>
                <a:ea typeface="Oscine Trial 2"/>
                <a:cs typeface="Oscine Trial 2"/>
                <a:sym typeface="Oscine Trial 2"/>
              </a:rPr>
              <a:t> des </a:t>
            </a:r>
            <a:r>
              <a:rPr lang="en-US" sz="9999" err="1">
                <a:solidFill>
                  <a:srgbClr val="000000"/>
                </a:solidFill>
                <a:latin typeface="Oscine Trial 2"/>
                <a:ea typeface="Oscine Trial 2"/>
                <a:cs typeface="Oscine Trial 2"/>
                <a:sym typeface="Oscine Trial 2"/>
              </a:rPr>
              <a:t>salaires</a:t>
            </a:r>
            <a:r>
              <a:rPr lang="en-US" sz="9999">
                <a:solidFill>
                  <a:srgbClr val="000000"/>
                </a:solidFill>
                <a:latin typeface="Oscine Trial 2"/>
                <a:ea typeface="Oscine Trial 2"/>
                <a:cs typeface="Oscine Trial 2"/>
                <a:sym typeface="Oscine Trial 2"/>
              </a:rPr>
              <a:t> et des allocations </a:t>
            </a:r>
            <a:r>
              <a:rPr lang="en-US" sz="9999" err="1">
                <a:solidFill>
                  <a:srgbClr val="000000"/>
                </a:solidFill>
                <a:latin typeface="Oscine Trial 2"/>
                <a:ea typeface="Oscine Trial 2"/>
                <a:cs typeface="Oscine Trial 2"/>
                <a:sym typeface="Oscine Trial 2"/>
              </a:rPr>
              <a:t>sociales</a:t>
            </a:r>
            <a:endParaRPr lang="en-US" sz="9999">
              <a:solidFill>
                <a:srgbClr val="000000"/>
              </a:solidFill>
              <a:latin typeface="Oscine Trial 2"/>
              <a:ea typeface="Oscine Trial 2"/>
              <a:cs typeface="Oscine Trial 2"/>
              <a:sym typeface="Oscine Trial 2"/>
            </a:endParaRPr>
          </a:p>
        </p:txBody>
      </p:sp>
      <p:sp>
        <p:nvSpPr>
          <p:cNvPr id="6" name="Freeform 6"/>
          <p:cNvSpPr/>
          <p:nvPr/>
        </p:nvSpPr>
        <p:spPr>
          <a:xfrm rot="874643">
            <a:off x="12434222" y="6481276"/>
            <a:ext cx="5506268" cy="3465710"/>
          </a:xfrm>
          <a:custGeom>
            <a:avLst/>
            <a:gdLst/>
            <a:ahLst/>
            <a:cxnLst/>
            <a:rect l="l" t="t" r="r" b="b"/>
            <a:pathLst>
              <a:path w="5506268" h="3465710">
                <a:moveTo>
                  <a:pt x="0" y="0"/>
                </a:moveTo>
                <a:lnTo>
                  <a:pt x="5506268" y="0"/>
                </a:lnTo>
                <a:lnTo>
                  <a:pt x="5506268" y="3465709"/>
                </a:lnTo>
                <a:lnTo>
                  <a:pt x="0" y="3465709"/>
                </a:lnTo>
                <a:lnTo>
                  <a:pt x="0" y="0"/>
                </a:lnTo>
                <a:close/>
              </a:path>
            </a:pathLst>
          </a:custGeom>
          <a:blipFill>
            <a:blip r:embed="rId2"/>
            <a:stretch>
              <a:fillRect/>
            </a:stretch>
          </a:blipFill>
        </p:spPr>
        <p:txBody>
          <a:bodyPr/>
          <a:lstStyle/>
          <a:p>
            <a:endParaRPr lang="fr-BE"/>
          </a:p>
        </p:txBody>
      </p:sp>
      <p:sp>
        <p:nvSpPr>
          <p:cNvPr id="7" name="TextBox 7"/>
          <p:cNvSpPr txBox="1"/>
          <p:nvPr/>
        </p:nvSpPr>
        <p:spPr>
          <a:xfrm>
            <a:off x="352523" y="1808479"/>
            <a:ext cx="7262390" cy="804546"/>
          </a:xfrm>
          <a:prstGeom prst="rect">
            <a:avLst/>
          </a:prstGeom>
        </p:spPr>
        <p:txBody>
          <a:bodyPr lIns="0" tIns="0" rIns="0" bIns="0" rtlCol="0" anchor="t">
            <a:spAutoFit/>
          </a:bodyPr>
          <a:lstStyle/>
          <a:p>
            <a:pPr algn="l">
              <a:lnSpc>
                <a:spcPts val="6579"/>
              </a:lnSpc>
            </a:pPr>
            <a:r>
              <a:rPr lang="en-US" sz="4699">
                <a:solidFill>
                  <a:srgbClr val="000000"/>
                </a:solidFill>
                <a:latin typeface="Oscine Trial 3"/>
                <a:ea typeface="Oscine Trial 3"/>
                <a:cs typeface="Oscine Trial 3"/>
                <a:sym typeface="Oscine Trial 3"/>
              </a:rPr>
              <a:t>Module de formation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TextBox 2"/>
          <p:cNvSpPr txBox="1"/>
          <p:nvPr/>
        </p:nvSpPr>
        <p:spPr>
          <a:xfrm>
            <a:off x="1683585" y="4095750"/>
            <a:ext cx="10557439" cy="3790950"/>
          </a:xfrm>
          <a:prstGeom prst="rect">
            <a:avLst/>
          </a:prstGeom>
        </p:spPr>
        <p:txBody>
          <a:bodyPr lIns="0" tIns="0" rIns="0" bIns="0" rtlCol="0" anchor="t">
            <a:spAutoFit/>
          </a:bodyPr>
          <a:lstStyle/>
          <a:p>
            <a:pPr marL="647700" lvl="1" indent="-323850" algn="l">
              <a:lnSpc>
                <a:spcPts val="3300"/>
              </a:lnSpc>
              <a:buFont typeface="Arial"/>
              <a:buChar char="•"/>
            </a:pPr>
            <a:r>
              <a:rPr lang="en-US" sz="3000" u="sng">
                <a:solidFill>
                  <a:srgbClr val="000000"/>
                </a:solidFill>
                <a:latin typeface="Oscine Trial 1"/>
                <a:ea typeface="Oscine Trial 1"/>
                <a:cs typeface="Oscine Trial 1"/>
                <a:sym typeface="Oscine Trial 1"/>
                <a:hlinkClick r:id="rId2" tooltip="https://statbel.fgov.be/fr/themes/menages/budget-des-menages"/>
              </a:rPr>
              <a:t>statbel.fgov.be/fr/themes/menages/budget-des-menages</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Enquête sur les dépenses de consommation du ménage belge moyen </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Donc les investissements, tels que les remboursements de prêts hypothécaires, les coûts de réparation des habitations, les détecteurs incendie... ne sont pas pris en compte. </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Comment? Visite d’un enquêteur au domicile + carnet des dépenses pendant 15 jours </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Echantillon : 5000 ménages/an </a:t>
            </a:r>
          </a:p>
        </p:txBody>
      </p:sp>
      <p:sp>
        <p:nvSpPr>
          <p:cNvPr id="3" name="Freeform 3"/>
          <p:cNvSpPr/>
          <p:nvPr/>
        </p:nvSpPr>
        <p:spPr>
          <a:xfrm>
            <a:off x="14949868" y="5143500"/>
            <a:ext cx="2309432" cy="4114800"/>
          </a:xfrm>
          <a:custGeom>
            <a:avLst/>
            <a:gdLst/>
            <a:ahLst/>
            <a:cxnLst/>
            <a:rect l="l" t="t" r="r" b="b"/>
            <a:pathLst>
              <a:path w="2309432" h="4114800">
                <a:moveTo>
                  <a:pt x="0" y="0"/>
                </a:moveTo>
                <a:lnTo>
                  <a:pt x="2309432" y="0"/>
                </a:lnTo>
                <a:lnTo>
                  <a:pt x="23094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BE"/>
          </a:p>
        </p:txBody>
      </p:sp>
      <p:sp>
        <p:nvSpPr>
          <p:cNvPr id="4" name="TextBox 4"/>
          <p:cNvSpPr txBox="1"/>
          <p:nvPr/>
        </p:nvSpPr>
        <p:spPr>
          <a:xfrm>
            <a:off x="1028700" y="1095375"/>
            <a:ext cx="15627418" cy="1965325"/>
          </a:xfrm>
          <a:prstGeom prst="rect">
            <a:avLst/>
          </a:prstGeom>
        </p:spPr>
        <p:txBody>
          <a:bodyPr lIns="0" tIns="0" rIns="0" bIns="0" rtlCol="0" anchor="t">
            <a:spAutoFit/>
          </a:bodyPr>
          <a:lstStyle/>
          <a:p>
            <a:pPr algn="l">
              <a:lnSpc>
                <a:spcPts val="7699"/>
              </a:lnSpc>
            </a:pPr>
            <a:r>
              <a:rPr lang="en-US" sz="6999">
                <a:solidFill>
                  <a:srgbClr val="E51B0F"/>
                </a:solidFill>
                <a:latin typeface="Oscine Trial 2"/>
                <a:ea typeface="Oscine Trial 2"/>
                <a:cs typeface="Oscine Trial 2"/>
                <a:sym typeface="Oscine Trial 2"/>
              </a:rPr>
              <a:t>ENQUÊTE SUR LE BUDGET </a:t>
            </a:r>
          </a:p>
          <a:p>
            <a:pPr algn="l">
              <a:lnSpc>
                <a:spcPts val="7699"/>
              </a:lnSpc>
              <a:spcBef>
                <a:spcPct val="0"/>
              </a:spcBef>
            </a:pPr>
            <a:r>
              <a:rPr lang="en-US" sz="6999">
                <a:solidFill>
                  <a:srgbClr val="E51B0F"/>
                </a:solidFill>
                <a:latin typeface="Oscine Trial 2"/>
                <a:ea typeface="Oscine Trial 2"/>
                <a:cs typeface="Oscine Trial 2"/>
                <a:sym typeface="Oscine Trial 2"/>
              </a:rPr>
              <a:t>DES MÉNAGES (EBM)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3" name="Freeform 3"/>
          <p:cNvSpPr/>
          <p:nvPr/>
        </p:nvSpPr>
        <p:spPr>
          <a:xfrm>
            <a:off x="1028700" y="7104799"/>
            <a:ext cx="3138071" cy="2153501"/>
          </a:xfrm>
          <a:custGeom>
            <a:avLst/>
            <a:gdLst/>
            <a:ahLst/>
            <a:cxnLst/>
            <a:rect l="l" t="t" r="r" b="b"/>
            <a:pathLst>
              <a:path w="3138071" h="2153501">
                <a:moveTo>
                  <a:pt x="0" y="0"/>
                </a:moveTo>
                <a:lnTo>
                  <a:pt x="3138071" y="0"/>
                </a:lnTo>
                <a:lnTo>
                  <a:pt x="3138071" y="2153501"/>
                </a:lnTo>
                <a:lnTo>
                  <a:pt x="0" y="21535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4" name="TextBox 4"/>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EBM 2024</a:t>
            </a:r>
          </a:p>
        </p:txBody>
      </p:sp>
      <p:pic>
        <p:nvPicPr>
          <p:cNvPr id="5" name="Picture 4">
            <a:extLst>
              <a:ext uri="{FF2B5EF4-FFF2-40B4-BE49-F238E27FC236}">
                <a16:creationId xmlns:a16="http://schemas.microsoft.com/office/drawing/2014/main" id="{D4437C95-3968-2B92-7ACF-0077D634D751}"/>
              </a:ext>
            </a:extLst>
          </p:cNvPr>
          <p:cNvPicPr>
            <a:picLocks noChangeAspect="1"/>
          </p:cNvPicPr>
          <p:nvPr/>
        </p:nvPicPr>
        <p:blipFill>
          <a:blip r:embed="rId4"/>
          <a:stretch>
            <a:fillRect/>
          </a:stretch>
        </p:blipFill>
        <p:spPr>
          <a:xfrm>
            <a:off x="4967545" y="1934606"/>
            <a:ext cx="12307072" cy="777703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028700" y="5031459"/>
            <a:ext cx="13612179" cy="4338882"/>
          </a:xfrm>
          <a:custGeom>
            <a:avLst/>
            <a:gdLst/>
            <a:ahLst/>
            <a:cxnLst/>
            <a:rect l="l" t="t" r="r" b="b"/>
            <a:pathLst>
              <a:path w="13612179" h="4338882">
                <a:moveTo>
                  <a:pt x="0" y="0"/>
                </a:moveTo>
                <a:lnTo>
                  <a:pt x="13612179" y="0"/>
                </a:lnTo>
                <a:lnTo>
                  <a:pt x="13612179" y="4338882"/>
                </a:lnTo>
                <a:lnTo>
                  <a:pt x="0" y="433888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BE"/>
          </a:p>
        </p:txBody>
      </p:sp>
      <p:sp>
        <p:nvSpPr>
          <p:cNvPr id="3" name="Freeform 3"/>
          <p:cNvSpPr/>
          <p:nvPr/>
        </p:nvSpPr>
        <p:spPr>
          <a:xfrm rot="-5400000">
            <a:off x="420388" y="3916755"/>
            <a:ext cx="431137" cy="556886"/>
          </a:xfrm>
          <a:custGeom>
            <a:avLst/>
            <a:gdLst/>
            <a:ahLst/>
            <a:cxnLst/>
            <a:rect l="l" t="t" r="r" b="b"/>
            <a:pathLst>
              <a:path w="431137" h="556886">
                <a:moveTo>
                  <a:pt x="0" y="0"/>
                </a:moveTo>
                <a:lnTo>
                  <a:pt x="431138" y="0"/>
                </a:lnTo>
                <a:lnTo>
                  <a:pt x="431138" y="556886"/>
                </a:lnTo>
                <a:lnTo>
                  <a:pt x="0" y="55688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BE"/>
          </a:p>
        </p:txBody>
      </p:sp>
      <p:sp>
        <p:nvSpPr>
          <p:cNvPr id="4" name="Freeform 4"/>
          <p:cNvSpPr/>
          <p:nvPr/>
        </p:nvSpPr>
        <p:spPr>
          <a:xfrm>
            <a:off x="15669036" y="6740244"/>
            <a:ext cx="1821342" cy="2630097"/>
          </a:xfrm>
          <a:custGeom>
            <a:avLst/>
            <a:gdLst/>
            <a:ahLst/>
            <a:cxnLst/>
            <a:rect l="l" t="t" r="r" b="b"/>
            <a:pathLst>
              <a:path w="1821342" h="2630097">
                <a:moveTo>
                  <a:pt x="0" y="0"/>
                </a:moveTo>
                <a:lnTo>
                  <a:pt x="1821342" y="0"/>
                </a:lnTo>
                <a:lnTo>
                  <a:pt x="1821342" y="2630097"/>
                </a:lnTo>
                <a:lnTo>
                  <a:pt x="0" y="26300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BE"/>
          </a:p>
        </p:txBody>
      </p:sp>
      <p:sp>
        <p:nvSpPr>
          <p:cNvPr id="5" name="TextBox 5"/>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GROUPES &gt; TÉMOINS &gt; POIDS</a:t>
            </a:r>
          </a:p>
        </p:txBody>
      </p:sp>
      <p:sp>
        <p:nvSpPr>
          <p:cNvPr id="6" name="TextBox 6"/>
          <p:cNvSpPr txBox="1"/>
          <p:nvPr/>
        </p:nvSpPr>
        <p:spPr>
          <a:xfrm>
            <a:off x="1028700" y="2722104"/>
            <a:ext cx="16230600" cy="2114550"/>
          </a:xfrm>
          <a:prstGeom prst="rect">
            <a:avLst/>
          </a:prstGeom>
        </p:spPr>
        <p:txBody>
          <a:bodyPr lIns="0" tIns="0" rIns="0" bIns="0" rtlCol="0" anchor="t">
            <a:spAutoFit/>
          </a:bodyPr>
          <a:lstStyle/>
          <a:p>
            <a:pPr algn="l">
              <a:lnSpc>
                <a:spcPts val="3300"/>
              </a:lnSpc>
              <a:spcBef>
                <a:spcPct val="0"/>
              </a:spcBef>
            </a:pPr>
            <a:r>
              <a:rPr lang="en-US" sz="3000" b="1">
                <a:solidFill>
                  <a:srgbClr val="000000"/>
                </a:solidFill>
                <a:latin typeface="Oscine Trial 2"/>
                <a:ea typeface="Oscine Trial 2"/>
                <a:cs typeface="Oscine Trial 2"/>
                <a:sym typeface="Oscine Trial 2"/>
              </a:rPr>
              <a:t>Sur cette base, la Commission de l’indice détermine quels produits seront inclus dans le panier de l’indice. Ce sont les témoins de la mesure de l’évolution des prix.</a:t>
            </a:r>
          </a:p>
          <a:p>
            <a:pPr algn="l">
              <a:lnSpc>
                <a:spcPts val="3300"/>
              </a:lnSpc>
              <a:spcBef>
                <a:spcPct val="0"/>
              </a:spcBef>
            </a:pPr>
            <a:endParaRPr lang="en-US" sz="3000" b="1">
              <a:solidFill>
                <a:srgbClr val="000000"/>
              </a:solidFill>
              <a:latin typeface="Oscine Trial 2"/>
              <a:ea typeface="Oscine Trial 2"/>
              <a:cs typeface="Oscine Trial 2"/>
              <a:sym typeface="Oscine Trial 2"/>
            </a:endParaRPr>
          </a:p>
          <a:p>
            <a:pPr algn="l">
              <a:lnSpc>
                <a:spcPts val="3300"/>
              </a:lnSpc>
              <a:spcBef>
                <a:spcPct val="0"/>
              </a:spcBef>
            </a:pPr>
            <a:r>
              <a:rPr lang="en-US" sz="3000" b="1">
                <a:solidFill>
                  <a:srgbClr val="000000"/>
                </a:solidFill>
                <a:latin typeface="Oscine Trial 2"/>
                <a:ea typeface="Oscine Trial 2"/>
                <a:cs typeface="Oscine Trial 2"/>
                <a:sym typeface="Oscine Trial 2"/>
              </a:rPr>
              <a:t>Une certaine importance - ou poids - est attribuée à chaque produit du panier de l’indice.</a:t>
            </a:r>
          </a:p>
          <a:p>
            <a:pPr algn="l">
              <a:lnSpc>
                <a:spcPts val="3300"/>
              </a:lnSpc>
              <a:spcBef>
                <a:spcPct val="0"/>
              </a:spcBef>
            </a:pPr>
            <a:r>
              <a:rPr lang="en-US" sz="3000" b="1">
                <a:solidFill>
                  <a:srgbClr val="000000"/>
                </a:solidFill>
                <a:latin typeface="Oscine Trial 2"/>
                <a:ea typeface="Oscine Trial 2"/>
                <a:cs typeface="Oscine Trial 2"/>
                <a:sym typeface="Oscine Trial 2"/>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8184544" y="2585892"/>
            <a:ext cx="9074756" cy="6672408"/>
          </a:xfrm>
          <a:custGeom>
            <a:avLst/>
            <a:gdLst/>
            <a:ahLst/>
            <a:cxnLst/>
            <a:rect l="l" t="t" r="r" b="b"/>
            <a:pathLst>
              <a:path w="9074756" h="6672408">
                <a:moveTo>
                  <a:pt x="0" y="0"/>
                </a:moveTo>
                <a:lnTo>
                  <a:pt x="9074756" y="0"/>
                </a:lnTo>
                <a:lnTo>
                  <a:pt x="9074756" y="6672408"/>
                </a:lnTo>
                <a:lnTo>
                  <a:pt x="0" y="6672408"/>
                </a:lnTo>
                <a:lnTo>
                  <a:pt x="0" y="0"/>
                </a:lnTo>
                <a:close/>
              </a:path>
            </a:pathLst>
          </a:custGeom>
          <a:blipFill>
            <a:blip r:embed="rId2" cstate="email">
              <a:extLst>
                <a:ext uri="{28A0092B-C50C-407E-A947-70E740481C1C}">
                  <a14:useLocalDpi xmlns:a14="http://schemas.microsoft.com/office/drawing/2010/main"/>
                </a:ext>
              </a:extLst>
            </a:blip>
            <a:stretch>
              <a:fillRect/>
            </a:stretch>
          </a:blipFill>
          <a:ln w="19050" cap="sq">
            <a:solidFill>
              <a:srgbClr val="000000"/>
            </a:solidFill>
            <a:prstDash val="sysDot"/>
            <a:miter/>
          </a:ln>
        </p:spPr>
        <p:txBody>
          <a:bodyPr/>
          <a:lstStyle/>
          <a:p>
            <a:endParaRPr lang="fr-BE"/>
          </a:p>
        </p:txBody>
      </p:sp>
      <p:sp>
        <p:nvSpPr>
          <p:cNvPr id="3" name="TextBox 3"/>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COMPOSITION DU PANIER DE L’INDICE</a:t>
            </a:r>
          </a:p>
        </p:txBody>
      </p:sp>
      <p:sp>
        <p:nvSpPr>
          <p:cNvPr id="4" name="TextBox 4"/>
          <p:cNvSpPr txBox="1"/>
          <p:nvPr/>
        </p:nvSpPr>
        <p:spPr>
          <a:xfrm>
            <a:off x="1028700" y="5162550"/>
            <a:ext cx="16230600" cy="857250"/>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000000"/>
                </a:solidFill>
                <a:latin typeface="Oscine Trial 2"/>
                <a:ea typeface="Oscine Trial 2"/>
                <a:cs typeface="Oscine Trial 2"/>
                <a:sym typeface="Oscine Trial 2"/>
              </a:rPr>
              <a:t>Plus de 500 témoins</a:t>
            </a:r>
          </a:p>
          <a:p>
            <a:pPr marL="647700" lvl="1" indent="-323850" algn="l">
              <a:lnSpc>
                <a:spcPts val="3300"/>
              </a:lnSpc>
              <a:buFont typeface="Arial"/>
              <a:buChar char="•"/>
            </a:pPr>
            <a:r>
              <a:rPr lang="en-US" sz="3000">
                <a:solidFill>
                  <a:srgbClr val="000000"/>
                </a:solidFill>
                <a:latin typeface="Oscine Trial 2"/>
                <a:ea typeface="Oscine Trial 2"/>
                <a:cs typeface="Oscine Trial 2"/>
                <a:sym typeface="Oscine Trial 2"/>
              </a:rPr>
              <a:t>Régoupés en 13 groupes</a:t>
            </a:r>
          </a:p>
        </p:txBody>
      </p:sp>
      <p:sp>
        <p:nvSpPr>
          <p:cNvPr id="5" name="Freeform 5"/>
          <p:cNvSpPr/>
          <p:nvPr/>
        </p:nvSpPr>
        <p:spPr>
          <a:xfrm>
            <a:off x="5623837" y="6676890"/>
            <a:ext cx="2313589" cy="2581410"/>
          </a:xfrm>
          <a:custGeom>
            <a:avLst/>
            <a:gdLst/>
            <a:ahLst/>
            <a:cxnLst/>
            <a:rect l="l" t="t" r="r" b="b"/>
            <a:pathLst>
              <a:path w="2313589" h="2581410">
                <a:moveTo>
                  <a:pt x="0" y="0"/>
                </a:moveTo>
                <a:lnTo>
                  <a:pt x="2313588" y="0"/>
                </a:lnTo>
                <a:lnTo>
                  <a:pt x="2313588" y="2581410"/>
                </a:lnTo>
                <a:lnTo>
                  <a:pt x="0" y="25814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BE"/>
          </a:p>
        </p:txBody>
      </p:sp>
      <p:sp>
        <p:nvSpPr>
          <p:cNvPr id="6" name="TextBox 6"/>
          <p:cNvSpPr txBox="1"/>
          <p:nvPr/>
        </p:nvSpPr>
        <p:spPr>
          <a:xfrm>
            <a:off x="152400" y="981075"/>
            <a:ext cx="916781" cy="542906"/>
          </a:xfrm>
          <a:prstGeom prst="rect">
            <a:avLst/>
          </a:prstGeom>
        </p:spPr>
        <p:txBody>
          <a:bodyPr wrap="square" lIns="0" tIns="0" rIns="0" bIns="0" rtlCol="0" anchor="t">
            <a:spAutoFit/>
          </a:bodyPr>
          <a:lstStyle/>
          <a:p>
            <a:pPr algn="ctr">
              <a:lnSpc>
                <a:spcPts val="4480"/>
              </a:lnSpc>
            </a:pPr>
            <a:r>
              <a:rPr lang="en-US" sz="3200">
                <a:solidFill>
                  <a:srgbClr val="000000"/>
                </a:solidFill>
                <a:latin typeface="Oscine Trial 3"/>
                <a:ea typeface="Oscine Trial 3"/>
                <a:cs typeface="Oscine Trial 3"/>
                <a:sym typeface="Oscine Trial 3"/>
              </a:rPr>
              <a:t>2.2</a:t>
            </a:r>
          </a:p>
        </p:txBody>
      </p:sp>
      <p:grpSp>
        <p:nvGrpSpPr>
          <p:cNvPr id="7" name="Group 7"/>
          <p:cNvGrpSpPr/>
          <p:nvPr/>
        </p:nvGrpSpPr>
        <p:grpSpPr>
          <a:xfrm>
            <a:off x="-6812631" y="8159103"/>
            <a:ext cx="8897787" cy="9268529"/>
            <a:chOff x="0" y="0"/>
            <a:chExt cx="609600" cy="635000"/>
          </a:xfrm>
        </p:grpSpPr>
        <p:sp>
          <p:nvSpPr>
            <p:cNvPr id="8" name="Freeform 8"/>
            <p:cNvSpPr/>
            <p:nvPr/>
          </p:nvSpPr>
          <p:spPr>
            <a:xfrm>
              <a:off x="0" y="0"/>
              <a:ext cx="609600" cy="635000"/>
            </a:xfrm>
            <a:custGeom>
              <a:avLst/>
              <a:gdLst/>
              <a:ahLst/>
              <a:cxnLst/>
              <a:rect l="l" t="t" r="r" b="b"/>
              <a:pathLst>
                <a:path w="609600" h="635000">
                  <a:moveTo>
                    <a:pt x="490404" y="7881"/>
                  </a:moveTo>
                  <a:cubicBezTo>
                    <a:pt x="397930" y="-22904"/>
                    <a:pt x="331498" y="44197"/>
                    <a:pt x="304789" y="76966"/>
                  </a:cubicBezTo>
                  <a:cubicBezTo>
                    <a:pt x="278074" y="44194"/>
                    <a:pt x="211651" y="-22902"/>
                    <a:pt x="119184" y="7881"/>
                  </a:cubicBezTo>
                  <a:cubicBezTo>
                    <a:pt x="21467" y="40412"/>
                    <a:pt x="-17861" y="140407"/>
                    <a:pt x="7510" y="263481"/>
                  </a:cubicBezTo>
                  <a:cubicBezTo>
                    <a:pt x="45646" y="448475"/>
                    <a:pt x="229635" y="596927"/>
                    <a:pt x="304789" y="635000"/>
                  </a:cubicBezTo>
                  <a:cubicBezTo>
                    <a:pt x="379933" y="596938"/>
                    <a:pt x="563954" y="448485"/>
                    <a:pt x="602092" y="263481"/>
                  </a:cubicBezTo>
                  <a:cubicBezTo>
                    <a:pt x="627463" y="140407"/>
                    <a:pt x="588123" y="40412"/>
                    <a:pt x="490404" y="7881"/>
                  </a:cubicBezTo>
                  <a:close/>
                </a:path>
              </a:pathLst>
            </a:custGeom>
            <a:solidFill>
              <a:srgbClr val="E51B0F"/>
            </a:solidFill>
          </p:spPr>
          <p:txBody>
            <a:bodyPr/>
            <a:lstStyle/>
            <a:p>
              <a:endParaRPr lang="fr-BE"/>
            </a:p>
          </p:txBody>
        </p:sp>
        <p:sp>
          <p:nvSpPr>
            <p:cNvPr id="9" name="TextBox 9"/>
            <p:cNvSpPr txBox="1"/>
            <p:nvPr/>
          </p:nvSpPr>
          <p:spPr>
            <a:xfrm>
              <a:off x="38100" y="50800"/>
              <a:ext cx="533400" cy="5080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028700" y="5732364"/>
            <a:ext cx="7813709" cy="3525936"/>
          </a:xfrm>
          <a:custGeom>
            <a:avLst/>
            <a:gdLst/>
            <a:ahLst/>
            <a:cxnLst/>
            <a:rect l="l" t="t" r="r" b="b"/>
            <a:pathLst>
              <a:path w="7813709" h="3525936">
                <a:moveTo>
                  <a:pt x="0" y="0"/>
                </a:moveTo>
                <a:lnTo>
                  <a:pt x="7813709" y="0"/>
                </a:lnTo>
                <a:lnTo>
                  <a:pt x="7813709" y="3525936"/>
                </a:lnTo>
                <a:lnTo>
                  <a:pt x="0" y="3525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TextBox 3"/>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COMMENT SONT RELEVÉS LES PRIX?</a:t>
            </a:r>
          </a:p>
        </p:txBody>
      </p:sp>
      <p:sp>
        <p:nvSpPr>
          <p:cNvPr id="4" name="TextBox 4"/>
          <p:cNvSpPr txBox="1"/>
          <p:nvPr/>
        </p:nvSpPr>
        <p:spPr>
          <a:xfrm>
            <a:off x="10091082" y="3974649"/>
            <a:ext cx="6565036" cy="5048250"/>
          </a:xfrm>
          <a:prstGeom prst="rect">
            <a:avLst/>
          </a:prstGeom>
        </p:spPr>
        <p:txBody>
          <a:bodyPr lIns="0" tIns="0" rIns="0" bIns="0" rtlCol="0" anchor="t">
            <a:spAutoFit/>
          </a:bodyPr>
          <a:lstStyle/>
          <a:p>
            <a:pPr algn="l">
              <a:lnSpc>
                <a:spcPts val="3300"/>
              </a:lnSpc>
              <a:spcBef>
                <a:spcPct val="0"/>
              </a:spcBef>
            </a:pPr>
            <a:r>
              <a:rPr lang="en-US" sz="3000">
                <a:solidFill>
                  <a:srgbClr val="000000"/>
                </a:solidFill>
                <a:latin typeface="Oscine Trial 1"/>
                <a:ea typeface="Oscine Trial 1"/>
                <a:cs typeface="Oscine Trial 1"/>
                <a:sym typeface="Oscine Trial 1"/>
              </a:rPr>
              <a:t>Chaque mois, des fonctionnaires (appelés agents de l’indice) enregistrent les prix dans un nombre sélectionné de points de vente à travers le pays.</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r>
              <a:rPr lang="en-US" sz="3000">
                <a:solidFill>
                  <a:srgbClr val="000000"/>
                </a:solidFill>
                <a:latin typeface="Oscine Trial 1"/>
                <a:ea typeface="Oscine Trial 1"/>
                <a:cs typeface="Oscine Trial 1"/>
                <a:sym typeface="Oscine Trial 1"/>
              </a:rPr>
              <a:t>Ils prennent également en compte :</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Soldes</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Scanners data (données des tickets de caisse) </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Webscraping (relevés de prix sur les sites internet)</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p:txBody>
      </p:sp>
      <p:sp>
        <p:nvSpPr>
          <p:cNvPr id="5" name="TextBox 5"/>
          <p:cNvSpPr txBox="1"/>
          <p:nvPr/>
        </p:nvSpPr>
        <p:spPr>
          <a:xfrm>
            <a:off x="7705289" y="6210484"/>
            <a:ext cx="288012" cy="490856"/>
          </a:xfrm>
          <a:prstGeom prst="rect">
            <a:avLst/>
          </a:prstGeom>
        </p:spPr>
        <p:txBody>
          <a:bodyPr lIns="0" tIns="0" rIns="0" bIns="0" rtlCol="0" anchor="t">
            <a:spAutoFit/>
          </a:bodyPr>
          <a:lstStyle/>
          <a:p>
            <a:pPr marL="0" lvl="0" indent="0" algn="ctr">
              <a:lnSpc>
                <a:spcPts val="3919"/>
              </a:lnSpc>
              <a:spcBef>
                <a:spcPct val="0"/>
              </a:spcBef>
            </a:pPr>
            <a:r>
              <a:rPr lang="en-US" sz="2799">
                <a:solidFill>
                  <a:srgbClr val="000000"/>
                </a:solidFill>
                <a:latin typeface="캘리그라퍼 Crayon"/>
                <a:ea typeface="캘리그라퍼 Crayon"/>
                <a:cs typeface="캘리그라퍼 Crayon"/>
                <a:sym typeface="캘리그라퍼 Crayon"/>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2517261" y="3892079"/>
            <a:ext cx="2218807" cy="2360433"/>
          </a:xfrm>
          <a:custGeom>
            <a:avLst/>
            <a:gdLst/>
            <a:ahLst/>
            <a:cxnLst/>
            <a:rect l="l" t="t" r="r" b="b"/>
            <a:pathLst>
              <a:path w="2218807" h="2360433">
                <a:moveTo>
                  <a:pt x="0" y="0"/>
                </a:moveTo>
                <a:lnTo>
                  <a:pt x="2218807" y="0"/>
                </a:lnTo>
                <a:lnTo>
                  <a:pt x="2218807" y="2360433"/>
                </a:lnTo>
                <a:lnTo>
                  <a:pt x="0" y="23604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Freeform 3"/>
          <p:cNvSpPr/>
          <p:nvPr/>
        </p:nvSpPr>
        <p:spPr>
          <a:xfrm>
            <a:off x="7212568" y="4049469"/>
            <a:ext cx="3259682" cy="2188061"/>
          </a:xfrm>
          <a:custGeom>
            <a:avLst/>
            <a:gdLst/>
            <a:ahLst/>
            <a:cxnLst/>
            <a:rect l="l" t="t" r="r" b="b"/>
            <a:pathLst>
              <a:path w="3259682" h="2188061">
                <a:moveTo>
                  <a:pt x="0" y="0"/>
                </a:moveTo>
                <a:lnTo>
                  <a:pt x="3259682" y="0"/>
                </a:lnTo>
                <a:lnTo>
                  <a:pt x="3259682" y="2188062"/>
                </a:lnTo>
                <a:lnTo>
                  <a:pt x="0" y="21880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BE"/>
          </a:p>
        </p:txBody>
      </p:sp>
      <p:sp>
        <p:nvSpPr>
          <p:cNvPr id="4" name="Freeform 4"/>
          <p:cNvSpPr/>
          <p:nvPr/>
        </p:nvSpPr>
        <p:spPr>
          <a:xfrm>
            <a:off x="12944429" y="3892079"/>
            <a:ext cx="2128497" cy="2345451"/>
          </a:xfrm>
          <a:custGeom>
            <a:avLst/>
            <a:gdLst/>
            <a:ahLst/>
            <a:cxnLst/>
            <a:rect l="l" t="t" r="r" b="b"/>
            <a:pathLst>
              <a:path w="2128497" h="2345451">
                <a:moveTo>
                  <a:pt x="0" y="0"/>
                </a:moveTo>
                <a:lnTo>
                  <a:pt x="2128497" y="0"/>
                </a:lnTo>
                <a:lnTo>
                  <a:pt x="2128497" y="2345452"/>
                </a:lnTo>
                <a:lnTo>
                  <a:pt x="0" y="2345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BE"/>
          </a:p>
        </p:txBody>
      </p:sp>
      <p:sp>
        <p:nvSpPr>
          <p:cNvPr id="5" name="Freeform 5"/>
          <p:cNvSpPr/>
          <p:nvPr/>
        </p:nvSpPr>
        <p:spPr>
          <a:xfrm>
            <a:off x="15326298" y="3664032"/>
            <a:ext cx="770874" cy="770874"/>
          </a:xfrm>
          <a:custGeom>
            <a:avLst/>
            <a:gdLst/>
            <a:ahLst/>
            <a:cxnLst/>
            <a:rect l="l" t="t" r="r" b="b"/>
            <a:pathLst>
              <a:path w="770874" h="770874">
                <a:moveTo>
                  <a:pt x="0" y="0"/>
                </a:moveTo>
                <a:lnTo>
                  <a:pt x="770874" y="0"/>
                </a:lnTo>
                <a:lnTo>
                  <a:pt x="770874" y="770875"/>
                </a:lnTo>
                <a:lnTo>
                  <a:pt x="0" y="770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BE"/>
          </a:p>
        </p:txBody>
      </p:sp>
      <p:sp>
        <p:nvSpPr>
          <p:cNvPr id="6" name="TextBox 6"/>
          <p:cNvSpPr txBox="1"/>
          <p:nvPr/>
        </p:nvSpPr>
        <p:spPr>
          <a:xfrm>
            <a:off x="1028700" y="1095375"/>
            <a:ext cx="15627418" cy="196532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COMPOSITION ET OBJECTIFS DES DIFFÉRENTS INDICES</a:t>
            </a:r>
          </a:p>
        </p:txBody>
      </p:sp>
      <p:sp>
        <p:nvSpPr>
          <p:cNvPr id="7" name="TextBox 7"/>
          <p:cNvSpPr txBox="1"/>
          <p:nvPr/>
        </p:nvSpPr>
        <p:spPr>
          <a:xfrm>
            <a:off x="2138087" y="6449076"/>
            <a:ext cx="4189212" cy="1695450"/>
          </a:xfrm>
          <a:prstGeom prst="rect">
            <a:avLst/>
          </a:prstGeom>
        </p:spPr>
        <p:txBody>
          <a:bodyPr lIns="0" tIns="0" rIns="0" bIns="0" rtlCol="0" anchor="t">
            <a:spAutoFit/>
          </a:bodyPr>
          <a:lstStyle/>
          <a:p>
            <a:pPr algn="l">
              <a:lnSpc>
                <a:spcPts val="3300"/>
              </a:lnSpc>
            </a:pPr>
            <a:r>
              <a:rPr lang="en-US" sz="3000" b="1">
                <a:solidFill>
                  <a:srgbClr val="000000"/>
                </a:solidFill>
                <a:latin typeface="Oscine Trial 1"/>
                <a:ea typeface="Oscine Trial 1"/>
                <a:cs typeface="Oscine Trial 1"/>
                <a:sym typeface="Oscine Trial 1"/>
              </a:rPr>
              <a:t>Indice des prix à la </a:t>
            </a:r>
            <a:r>
              <a:rPr lang="en-US" sz="3000" b="1" err="1">
                <a:solidFill>
                  <a:srgbClr val="000000"/>
                </a:solidFill>
                <a:latin typeface="Oscine Trial 1"/>
                <a:ea typeface="Oscine Trial 1"/>
                <a:cs typeface="Oscine Trial 1"/>
                <a:sym typeface="Oscine Trial 1"/>
              </a:rPr>
              <a:t>consommation</a:t>
            </a:r>
            <a:r>
              <a:rPr lang="en-US" sz="3000" b="1">
                <a:solidFill>
                  <a:srgbClr val="000000"/>
                </a:solidFill>
                <a:latin typeface="Oscine Trial 1"/>
                <a:ea typeface="Oscine Trial 1"/>
                <a:cs typeface="Oscine Trial 1"/>
                <a:sym typeface="Oscine Trial 1"/>
              </a:rPr>
              <a:t> (IPC)</a:t>
            </a:r>
          </a:p>
          <a:p>
            <a:pPr algn="l">
              <a:lnSpc>
                <a:spcPts val="3300"/>
              </a:lnSpc>
            </a:pPr>
            <a:r>
              <a:rPr lang="en-US" sz="3000">
                <a:solidFill>
                  <a:srgbClr val="000000"/>
                </a:solidFill>
                <a:latin typeface="Oscine Trial 1"/>
                <a:ea typeface="Oscine Trial 1"/>
                <a:cs typeface="Oscine Trial 1"/>
                <a:sym typeface="Oscine Trial 1"/>
              </a:rPr>
              <a:t>&gt; </a:t>
            </a:r>
            <a:r>
              <a:rPr lang="en-US" sz="3000" err="1">
                <a:solidFill>
                  <a:srgbClr val="000000"/>
                </a:solidFill>
                <a:latin typeface="Oscine Trial 1"/>
                <a:ea typeface="Oscine Trial 1"/>
                <a:cs typeface="Oscine Trial 1"/>
                <a:sym typeface="Oscine Trial 1"/>
              </a:rPr>
              <a:t>calculer</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l’inflation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nationale</a:t>
            </a:r>
            <a:endParaRPr lang="en-US" sz="3000">
              <a:solidFill>
                <a:srgbClr val="000000"/>
              </a:solidFill>
              <a:latin typeface="Oscine Trial 1"/>
              <a:ea typeface="Oscine Trial 1"/>
              <a:cs typeface="Oscine Trial 1"/>
              <a:sym typeface="Oscine Trial 1"/>
            </a:endParaRPr>
          </a:p>
        </p:txBody>
      </p:sp>
      <p:sp>
        <p:nvSpPr>
          <p:cNvPr id="8" name="TextBox 8"/>
          <p:cNvSpPr txBox="1"/>
          <p:nvPr/>
        </p:nvSpPr>
        <p:spPr>
          <a:xfrm>
            <a:off x="7212568" y="6449076"/>
            <a:ext cx="4189212" cy="2952750"/>
          </a:xfrm>
          <a:prstGeom prst="rect">
            <a:avLst/>
          </a:prstGeom>
        </p:spPr>
        <p:txBody>
          <a:bodyPr lIns="0" tIns="0" rIns="0" bIns="0" rtlCol="0" anchor="t">
            <a:spAutoFit/>
          </a:bodyPr>
          <a:lstStyle/>
          <a:p>
            <a:pPr algn="l">
              <a:lnSpc>
                <a:spcPts val="3300"/>
              </a:lnSpc>
            </a:pPr>
            <a:r>
              <a:rPr lang="en-US" sz="3000" b="1">
                <a:solidFill>
                  <a:srgbClr val="000000"/>
                </a:solidFill>
                <a:latin typeface="Oscine Trial 1"/>
                <a:ea typeface="Oscine Trial 1"/>
                <a:cs typeface="Oscine Trial 1"/>
                <a:sym typeface="Oscine Trial 1"/>
              </a:rPr>
              <a:t>Indice des prix à la </a:t>
            </a:r>
            <a:r>
              <a:rPr lang="en-US" sz="3000" b="1" err="1">
                <a:solidFill>
                  <a:srgbClr val="000000"/>
                </a:solidFill>
                <a:latin typeface="Oscine Trial 1"/>
                <a:ea typeface="Oscine Trial 1"/>
                <a:cs typeface="Oscine Trial 1"/>
                <a:sym typeface="Oscine Trial 1"/>
              </a:rPr>
              <a:t>consommation</a:t>
            </a:r>
            <a:r>
              <a:rPr lang="en-US" sz="3000" b="1">
                <a:solidFill>
                  <a:srgbClr val="000000"/>
                </a:solidFill>
                <a:latin typeface="Oscine Trial 1"/>
                <a:ea typeface="Oscine Trial 1"/>
                <a:cs typeface="Oscine Trial 1"/>
                <a:sym typeface="Oscine Trial 1"/>
              </a:rPr>
              <a:t> </a:t>
            </a:r>
            <a:r>
              <a:rPr lang="en-US" sz="3000" b="1" err="1">
                <a:solidFill>
                  <a:srgbClr val="000000"/>
                </a:solidFill>
                <a:latin typeface="Oscine Trial 1"/>
                <a:ea typeface="Oscine Trial 1"/>
                <a:cs typeface="Oscine Trial 1"/>
                <a:sym typeface="Oscine Trial 1"/>
              </a:rPr>
              <a:t>harmonisé</a:t>
            </a:r>
            <a:r>
              <a:rPr lang="en-US" sz="3000" b="1">
                <a:solidFill>
                  <a:srgbClr val="000000"/>
                </a:solidFill>
                <a:latin typeface="Oscine Trial 1"/>
                <a:ea typeface="Oscine Trial 1"/>
                <a:cs typeface="Oscine Trial 1"/>
                <a:sym typeface="Oscine Trial 1"/>
              </a:rPr>
              <a:t> (IPCH)</a:t>
            </a:r>
          </a:p>
          <a:p>
            <a:pPr algn="l">
              <a:lnSpc>
                <a:spcPts val="3300"/>
              </a:lnSpc>
            </a:pPr>
            <a:r>
              <a:rPr lang="en-US" sz="3000">
                <a:solidFill>
                  <a:srgbClr val="000000"/>
                </a:solidFill>
                <a:latin typeface="Oscine Trial 1"/>
                <a:ea typeface="Oscine Trial 1"/>
                <a:cs typeface="Oscine Trial 1"/>
                <a:sym typeface="Oscine Trial 1"/>
              </a:rPr>
              <a:t>&gt; inflation pour </a:t>
            </a:r>
            <a:r>
              <a:rPr lang="en-US" sz="3000" err="1">
                <a:solidFill>
                  <a:srgbClr val="000000"/>
                </a:solidFill>
                <a:latin typeface="Oscine Trial 1"/>
                <a:ea typeface="Oscine Trial 1"/>
                <a:cs typeface="Oscine Trial 1"/>
                <a:sym typeface="Oscine Trial 1"/>
              </a:rPr>
              <a:t>comparaisons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européennes</a:t>
            </a:r>
            <a:endParaRPr lang="en-US" sz="3000">
              <a:solidFill>
                <a:srgbClr val="000000"/>
              </a:solidFill>
              <a:latin typeface="Oscine Trial 1"/>
              <a:ea typeface="Oscine Trial 1"/>
              <a:cs typeface="Oscine Trial 1"/>
              <a:sym typeface="Oscine Trial 1"/>
            </a:endParaRPr>
          </a:p>
          <a:p>
            <a:pPr algn="l">
              <a:lnSpc>
                <a:spcPts val="3300"/>
              </a:lnSpc>
            </a:pPr>
            <a:endParaRPr lang="en-US" sz="3000">
              <a:solidFill>
                <a:srgbClr val="000000"/>
              </a:solidFill>
              <a:latin typeface="Oscine Trial 1"/>
              <a:ea typeface="Oscine Trial 1"/>
              <a:cs typeface="Oscine Trial 1"/>
              <a:sym typeface="Oscine Trial 1"/>
            </a:endParaRPr>
          </a:p>
        </p:txBody>
      </p:sp>
      <p:sp>
        <p:nvSpPr>
          <p:cNvPr id="9" name="TextBox 9"/>
          <p:cNvSpPr txBox="1"/>
          <p:nvPr/>
        </p:nvSpPr>
        <p:spPr>
          <a:xfrm>
            <a:off x="13673270" y="6449076"/>
            <a:ext cx="3586030" cy="1695450"/>
          </a:xfrm>
          <a:prstGeom prst="rect">
            <a:avLst/>
          </a:prstGeom>
        </p:spPr>
        <p:txBody>
          <a:bodyPr lIns="0" tIns="0" rIns="0" bIns="0" rtlCol="0" anchor="t">
            <a:spAutoFit/>
          </a:bodyPr>
          <a:lstStyle/>
          <a:p>
            <a:pPr algn="l">
              <a:lnSpc>
                <a:spcPts val="3300"/>
              </a:lnSpc>
            </a:pPr>
            <a:r>
              <a:rPr lang="en-US" sz="3000" b="1">
                <a:solidFill>
                  <a:srgbClr val="000000"/>
                </a:solidFill>
                <a:latin typeface="Oscine Trial 1"/>
                <a:ea typeface="Oscine Trial 1"/>
                <a:cs typeface="Oscine Trial 1"/>
                <a:sym typeface="Oscine Trial 1"/>
              </a:rPr>
              <a:t>Indice-santé</a:t>
            </a:r>
          </a:p>
          <a:p>
            <a:pPr algn="l">
              <a:lnSpc>
                <a:spcPts val="3300"/>
              </a:lnSpc>
            </a:pPr>
            <a:r>
              <a:rPr lang="en-US" sz="3000">
                <a:solidFill>
                  <a:srgbClr val="000000"/>
                </a:solidFill>
                <a:latin typeface="Oscine Trial 1"/>
                <a:ea typeface="Oscine Trial 1"/>
                <a:cs typeface="Oscine Trial 1"/>
                <a:sym typeface="Oscine Trial 1"/>
              </a:rPr>
              <a:t>&gt;  base pour </a:t>
            </a:r>
            <a:r>
              <a:rPr lang="en-US" sz="3000" err="1">
                <a:solidFill>
                  <a:srgbClr val="000000"/>
                </a:solidFill>
                <a:latin typeface="Oscine Trial 1"/>
                <a:ea typeface="Oscine Trial 1"/>
                <a:cs typeface="Oscine Trial 1"/>
                <a:sym typeface="Oscine Trial 1"/>
              </a:rPr>
              <a:t>l’indexation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automatique</a:t>
            </a:r>
            <a:endParaRPr lang="en-US" sz="3000">
              <a:solidFill>
                <a:srgbClr val="000000"/>
              </a:solidFill>
              <a:latin typeface="Oscine Trial 1"/>
              <a:ea typeface="Oscine Trial 1"/>
              <a:cs typeface="Oscine Trial 1"/>
              <a:sym typeface="Oscine Trial 1"/>
            </a:endParaRPr>
          </a:p>
        </p:txBody>
      </p:sp>
      <p:sp>
        <p:nvSpPr>
          <p:cNvPr id="10" name="TextBox 10"/>
          <p:cNvSpPr txBox="1"/>
          <p:nvPr/>
        </p:nvSpPr>
        <p:spPr>
          <a:xfrm>
            <a:off x="381000" y="981075"/>
            <a:ext cx="706041" cy="542906"/>
          </a:xfrm>
          <a:prstGeom prst="rect">
            <a:avLst/>
          </a:prstGeom>
        </p:spPr>
        <p:txBody>
          <a:bodyPr wrap="square" lIns="0" tIns="0" rIns="0" bIns="0" rtlCol="0" anchor="t">
            <a:spAutoFit/>
          </a:bodyPr>
          <a:lstStyle/>
          <a:p>
            <a:pPr algn="ctr">
              <a:lnSpc>
                <a:spcPts val="4480"/>
              </a:lnSpc>
            </a:pPr>
            <a:r>
              <a:rPr lang="en-US" sz="3200">
                <a:solidFill>
                  <a:srgbClr val="000000"/>
                </a:solidFill>
                <a:latin typeface="Oscine Trial 3"/>
                <a:ea typeface="Oscine Trial 3"/>
                <a:cs typeface="Oscine Trial 3"/>
                <a:sym typeface="Oscine Trial 3"/>
              </a:rPr>
              <a:t>2.3</a:t>
            </a:r>
          </a:p>
        </p:txBody>
      </p:sp>
      <p:grpSp>
        <p:nvGrpSpPr>
          <p:cNvPr id="11" name="Group 11"/>
          <p:cNvGrpSpPr/>
          <p:nvPr/>
        </p:nvGrpSpPr>
        <p:grpSpPr>
          <a:xfrm>
            <a:off x="-6812631" y="8159103"/>
            <a:ext cx="8897787" cy="9268529"/>
            <a:chOff x="0" y="0"/>
            <a:chExt cx="609600" cy="635000"/>
          </a:xfrm>
        </p:grpSpPr>
        <p:sp>
          <p:nvSpPr>
            <p:cNvPr id="12" name="Freeform 12"/>
            <p:cNvSpPr/>
            <p:nvPr/>
          </p:nvSpPr>
          <p:spPr>
            <a:xfrm>
              <a:off x="0" y="0"/>
              <a:ext cx="609600" cy="635000"/>
            </a:xfrm>
            <a:custGeom>
              <a:avLst/>
              <a:gdLst/>
              <a:ahLst/>
              <a:cxnLst/>
              <a:rect l="l" t="t" r="r" b="b"/>
              <a:pathLst>
                <a:path w="609600" h="635000">
                  <a:moveTo>
                    <a:pt x="490404" y="7881"/>
                  </a:moveTo>
                  <a:cubicBezTo>
                    <a:pt x="397930" y="-22904"/>
                    <a:pt x="331498" y="44197"/>
                    <a:pt x="304789" y="76966"/>
                  </a:cubicBezTo>
                  <a:cubicBezTo>
                    <a:pt x="278074" y="44194"/>
                    <a:pt x="211651" y="-22902"/>
                    <a:pt x="119184" y="7881"/>
                  </a:cubicBezTo>
                  <a:cubicBezTo>
                    <a:pt x="21467" y="40412"/>
                    <a:pt x="-17861" y="140407"/>
                    <a:pt x="7510" y="263481"/>
                  </a:cubicBezTo>
                  <a:cubicBezTo>
                    <a:pt x="45646" y="448475"/>
                    <a:pt x="229635" y="596927"/>
                    <a:pt x="304789" y="635000"/>
                  </a:cubicBezTo>
                  <a:cubicBezTo>
                    <a:pt x="379933" y="596938"/>
                    <a:pt x="563954" y="448485"/>
                    <a:pt x="602092" y="263481"/>
                  </a:cubicBezTo>
                  <a:cubicBezTo>
                    <a:pt x="627463" y="140407"/>
                    <a:pt x="588123" y="40412"/>
                    <a:pt x="490404" y="7881"/>
                  </a:cubicBezTo>
                  <a:close/>
                </a:path>
              </a:pathLst>
            </a:custGeom>
            <a:solidFill>
              <a:srgbClr val="E51B0F"/>
            </a:solidFill>
          </p:spPr>
          <p:txBody>
            <a:bodyPr/>
            <a:lstStyle/>
            <a:p>
              <a:endParaRPr lang="fr-BE"/>
            </a:p>
          </p:txBody>
        </p:sp>
        <p:sp>
          <p:nvSpPr>
            <p:cNvPr id="13" name="TextBox 13"/>
            <p:cNvSpPr txBox="1"/>
            <p:nvPr/>
          </p:nvSpPr>
          <p:spPr>
            <a:xfrm>
              <a:off x="38100" y="50800"/>
              <a:ext cx="533400" cy="5080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763412" y="3876333"/>
            <a:ext cx="6055430" cy="6055430"/>
          </a:xfrm>
          <a:custGeom>
            <a:avLst/>
            <a:gdLst/>
            <a:ahLst/>
            <a:cxnLst/>
            <a:rect l="l" t="t" r="r" b="b"/>
            <a:pathLst>
              <a:path w="6055430" h="6055430">
                <a:moveTo>
                  <a:pt x="0" y="0"/>
                </a:moveTo>
                <a:lnTo>
                  <a:pt x="6055430" y="0"/>
                </a:lnTo>
                <a:lnTo>
                  <a:pt x="6055430" y="6055431"/>
                </a:lnTo>
                <a:lnTo>
                  <a:pt x="0" y="605543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BE"/>
          </a:p>
        </p:txBody>
      </p:sp>
      <p:sp>
        <p:nvSpPr>
          <p:cNvPr id="3" name="Freeform 3"/>
          <p:cNvSpPr/>
          <p:nvPr/>
        </p:nvSpPr>
        <p:spPr>
          <a:xfrm>
            <a:off x="11572706" y="5166760"/>
            <a:ext cx="4077828" cy="4077828"/>
          </a:xfrm>
          <a:custGeom>
            <a:avLst/>
            <a:gdLst/>
            <a:ahLst/>
            <a:cxnLst/>
            <a:rect l="l" t="t" r="r" b="b"/>
            <a:pathLst>
              <a:path w="4077828" h="4077828">
                <a:moveTo>
                  <a:pt x="0" y="0"/>
                </a:moveTo>
                <a:lnTo>
                  <a:pt x="4077828" y="0"/>
                </a:lnTo>
                <a:lnTo>
                  <a:pt x="4077828" y="4077828"/>
                </a:lnTo>
                <a:lnTo>
                  <a:pt x="0" y="4077828"/>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BE"/>
          </a:p>
        </p:txBody>
      </p:sp>
      <p:sp>
        <p:nvSpPr>
          <p:cNvPr id="4" name="TextBox 4"/>
          <p:cNvSpPr txBox="1"/>
          <p:nvPr/>
        </p:nvSpPr>
        <p:spPr>
          <a:xfrm>
            <a:off x="1028700" y="1095375"/>
            <a:ext cx="15627418" cy="29368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INFLATION? </a:t>
            </a:r>
            <a:r>
              <a:rPr lang="en-US" sz="6999">
                <a:solidFill>
                  <a:srgbClr val="000000"/>
                </a:solidFill>
                <a:latin typeface="Oscine Trial 2"/>
                <a:ea typeface="Oscine Trial 2"/>
                <a:cs typeface="Oscine Trial 2"/>
                <a:sym typeface="Oscine Trial 2"/>
              </a:rPr>
              <a:t>COMPARAISON DE L’ÉVOLUTION DES PRIX ET PAS DU NIVEAU DES PRIX</a:t>
            </a:r>
          </a:p>
        </p:txBody>
      </p:sp>
      <p:sp>
        <p:nvSpPr>
          <p:cNvPr id="5" name="TextBox 5"/>
          <p:cNvSpPr txBox="1"/>
          <p:nvPr/>
        </p:nvSpPr>
        <p:spPr>
          <a:xfrm>
            <a:off x="7191266" y="6516699"/>
            <a:ext cx="4201954" cy="738505"/>
          </a:xfrm>
          <a:prstGeom prst="rect">
            <a:avLst/>
          </a:prstGeom>
        </p:spPr>
        <p:txBody>
          <a:bodyPr lIns="0" tIns="0" rIns="0" bIns="0" rtlCol="0" anchor="t">
            <a:spAutoFit/>
          </a:bodyPr>
          <a:lstStyle/>
          <a:p>
            <a:pPr marL="0" lvl="0" indent="0" algn="ctr">
              <a:lnSpc>
                <a:spcPts val="6019"/>
              </a:lnSpc>
              <a:spcBef>
                <a:spcPct val="0"/>
              </a:spcBef>
            </a:pPr>
            <a:r>
              <a:rPr lang="en-US" sz="4299">
                <a:solidFill>
                  <a:srgbClr val="000000"/>
                </a:solidFill>
                <a:latin typeface="Oscine Trial 1"/>
                <a:ea typeface="Oscine Trial 1"/>
                <a:cs typeface="Oscine Trial 1"/>
                <a:sym typeface="Oscine Trial 1"/>
              </a:rPr>
              <a:t>T par rapport à T-1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381000" y="3848101"/>
            <a:ext cx="17129159" cy="5330006"/>
          </a:xfrm>
          <a:custGeom>
            <a:avLst/>
            <a:gdLst/>
            <a:ahLst/>
            <a:cxnLst/>
            <a:rect l="l" t="t" r="r" b="b"/>
            <a:pathLst>
              <a:path w="15627418" h="3477101">
                <a:moveTo>
                  <a:pt x="0" y="0"/>
                </a:moveTo>
                <a:lnTo>
                  <a:pt x="15627418" y="0"/>
                </a:lnTo>
                <a:lnTo>
                  <a:pt x="15627418" y="3477100"/>
                </a:lnTo>
                <a:lnTo>
                  <a:pt x="0" y="34771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BE"/>
          </a:p>
        </p:txBody>
      </p:sp>
      <p:sp>
        <p:nvSpPr>
          <p:cNvPr id="3" name="TextBox 3"/>
          <p:cNvSpPr txBox="1"/>
          <p:nvPr/>
        </p:nvSpPr>
        <p:spPr>
          <a:xfrm>
            <a:off x="1028700" y="1095375"/>
            <a:ext cx="15627418" cy="196532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CHAQUE MOIS, DES PRIX AUGMENTENT ET D’AUTRES BAISSENT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rot="1154254">
            <a:off x="11591100" y="1351730"/>
            <a:ext cx="2360932" cy="2360932"/>
          </a:xfrm>
          <a:custGeom>
            <a:avLst/>
            <a:gdLst/>
            <a:ahLst/>
            <a:cxnLst/>
            <a:rect l="l" t="t" r="r" b="b"/>
            <a:pathLst>
              <a:path w="2360932" h="2360932">
                <a:moveTo>
                  <a:pt x="0" y="0"/>
                </a:moveTo>
                <a:lnTo>
                  <a:pt x="2360933" y="0"/>
                </a:lnTo>
                <a:lnTo>
                  <a:pt x="2360933" y="2360933"/>
                </a:lnTo>
                <a:lnTo>
                  <a:pt x="0" y="23609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TextBox 3"/>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FOCUS SUR L’INDICE SANTÉ</a:t>
            </a:r>
          </a:p>
        </p:txBody>
      </p:sp>
      <p:sp>
        <p:nvSpPr>
          <p:cNvPr id="4" name="TextBox 4"/>
          <p:cNvSpPr txBox="1"/>
          <p:nvPr/>
        </p:nvSpPr>
        <p:spPr>
          <a:xfrm>
            <a:off x="381001" y="3676650"/>
            <a:ext cx="13472184" cy="2962349"/>
          </a:xfrm>
          <a:prstGeom prst="rect">
            <a:avLst/>
          </a:prstGeom>
        </p:spPr>
        <p:txBody>
          <a:bodyPr wrap="square" lIns="0" tIns="0" rIns="0" bIns="0" rtlCol="0" anchor="t">
            <a:spAutoFit/>
          </a:bodyPr>
          <a:lstStyle/>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Indice des prix à la </a:t>
            </a:r>
            <a:r>
              <a:rPr lang="en-US" sz="3000" err="1">
                <a:solidFill>
                  <a:srgbClr val="000000"/>
                </a:solidFill>
                <a:latin typeface="Oscine Trial 1"/>
                <a:ea typeface="Oscine Trial 1"/>
                <a:cs typeface="Oscine Trial 1"/>
                <a:sym typeface="Oscine Trial 1"/>
              </a:rPr>
              <a:t>consommation</a:t>
            </a:r>
            <a:r>
              <a:rPr lang="en-US" sz="3000">
                <a:solidFill>
                  <a:srgbClr val="000000"/>
                </a:solidFill>
                <a:latin typeface="Oscine Trial 1"/>
                <a:ea typeface="Oscine Trial 1"/>
                <a:cs typeface="Oscine Trial 1"/>
                <a:sym typeface="Oscine Trial 1"/>
              </a:rPr>
              <a:t> – </a:t>
            </a:r>
            <a:r>
              <a:rPr lang="en-US" sz="3000" err="1">
                <a:solidFill>
                  <a:srgbClr val="000000"/>
                </a:solidFill>
                <a:latin typeface="Oscine Trial 1"/>
                <a:ea typeface="Oscine Trial 1"/>
                <a:cs typeface="Oscine Trial 1"/>
                <a:sym typeface="Oscine Trial 1"/>
              </a:rPr>
              <a:t>tabac</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alcool</a:t>
            </a:r>
            <a:r>
              <a:rPr lang="en-US" sz="3000">
                <a:solidFill>
                  <a:srgbClr val="000000"/>
                </a:solidFill>
                <a:latin typeface="Oscine Trial 1"/>
                <a:ea typeface="Oscine Trial 1"/>
                <a:cs typeface="Oscine Trial 1"/>
                <a:sym typeface="Oscine Trial 1"/>
              </a:rPr>
              <a:t>, essence et diesel</a:t>
            </a:r>
          </a:p>
          <a:p>
            <a:pPr marL="647700" lvl="1" indent="-323850" algn="l">
              <a:lnSpc>
                <a:spcPts val="3300"/>
              </a:lnSpc>
              <a:buFont typeface="Arial"/>
              <a:buChar char="•"/>
            </a:pPr>
            <a:r>
              <a:rPr lang="en-US" sz="3000" err="1">
                <a:solidFill>
                  <a:srgbClr val="000000"/>
                </a:solidFill>
                <a:latin typeface="Oscine Trial 1"/>
                <a:ea typeface="Oscine Trial 1"/>
                <a:cs typeface="Oscine Trial 1"/>
                <a:sym typeface="Oscine Trial 1"/>
              </a:rPr>
              <a:t>Produits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mauvais</a:t>
            </a:r>
            <a:r>
              <a:rPr lang="en-US" sz="3000">
                <a:solidFill>
                  <a:srgbClr val="000000"/>
                </a:solidFill>
                <a:latin typeface="Oscine Trial 1"/>
                <a:ea typeface="Oscine Trial 1"/>
                <a:cs typeface="Oscine Trial 1"/>
                <a:sym typeface="Oscine Trial 1"/>
              </a:rPr>
              <a:t> pour la santé </a:t>
            </a:r>
            <a:r>
              <a:rPr lang="en-US" sz="3000" err="1">
                <a:solidFill>
                  <a:srgbClr val="000000"/>
                </a:solidFill>
                <a:latin typeface="Oscine Trial 1"/>
                <a:ea typeface="Oscine Trial 1"/>
                <a:cs typeface="Oscine Trial 1"/>
                <a:sym typeface="Oscine Trial 1"/>
              </a:rPr>
              <a:t>mais</a:t>
            </a:r>
            <a:r>
              <a:rPr lang="en-US" sz="3000">
                <a:solidFill>
                  <a:srgbClr val="000000"/>
                </a:solidFill>
                <a:latin typeface="Oscine Trial 1"/>
                <a:ea typeface="Oscine Trial 1"/>
                <a:cs typeface="Oscine Trial 1"/>
                <a:sym typeface="Oscine Trial 1"/>
              </a:rPr>
              <a:t> surtout des </a:t>
            </a:r>
            <a:r>
              <a:rPr lang="en-US" sz="3000" err="1">
                <a:solidFill>
                  <a:srgbClr val="000000"/>
                </a:solidFill>
                <a:latin typeface="Oscine Trial 1"/>
                <a:ea typeface="Oscine Trial 1"/>
                <a:cs typeface="Oscine Trial 1"/>
                <a:sym typeface="Oscine Trial 1"/>
              </a:rPr>
              <a:t>produits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dont</a:t>
            </a:r>
            <a:r>
              <a:rPr lang="en-US" sz="3000">
                <a:solidFill>
                  <a:srgbClr val="000000"/>
                </a:solidFill>
                <a:latin typeface="Oscine Trial 1"/>
                <a:ea typeface="Oscine Trial 1"/>
                <a:cs typeface="Oscine Trial 1"/>
                <a:sym typeface="Oscine Trial 1"/>
              </a:rPr>
              <a:t> le prix </a:t>
            </a:r>
            <a:r>
              <a:rPr lang="en-US" sz="3000" err="1">
                <a:solidFill>
                  <a:srgbClr val="000000"/>
                </a:solidFill>
                <a:latin typeface="Oscine Trial 1"/>
                <a:ea typeface="Oscine Trial 1"/>
                <a:cs typeface="Oscine Trial 1"/>
                <a:sym typeface="Oscine Trial 1"/>
              </a:rPr>
              <a:t>varient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fortement</a:t>
            </a:r>
            <a:r>
              <a:rPr lang="en-US" sz="3000">
                <a:solidFill>
                  <a:srgbClr val="000000"/>
                </a:solidFill>
                <a:latin typeface="Oscine Trial 1"/>
                <a:ea typeface="Oscine Trial 1"/>
                <a:cs typeface="Oscine Trial 1"/>
                <a:sym typeface="Oscine Trial 1"/>
              </a:rPr>
              <a:t> (très volatiles)</a:t>
            </a:r>
          </a:p>
          <a:p>
            <a:pPr marL="647700" lvl="1" indent="-323850" algn="l">
              <a:lnSpc>
                <a:spcPts val="3300"/>
              </a:lnSpc>
              <a:buFont typeface="Arial"/>
              <a:buChar char="•"/>
            </a:pPr>
            <a:r>
              <a:rPr lang="en-US" sz="3000" err="1">
                <a:solidFill>
                  <a:srgbClr val="000000"/>
                </a:solidFill>
                <a:latin typeface="Oscine Trial 1"/>
                <a:ea typeface="Oscine Trial 1"/>
                <a:cs typeface="Oscine Trial 1"/>
                <a:sym typeface="Oscine Trial 1"/>
              </a:rPr>
              <a:t>Créé</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en</a:t>
            </a:r>
            <a:r>
              <a:rPr lang="en-US" sz="3000">
                <a:solidFill>
                  <a:srgbClr val="000000"/>
                </a:solidFill>
                <a:latin typeface="Oscine Trial 1"/>
                <a:ea typeface="Oscine Trial 1"/>
                <a:cs typeface="Oscine Trial 1"/>
                <a:sym typeface="Oscine Trial 1"/>
              </a:rPr>
              <a:t> 1994</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Contre </a:t>
            </a:r>
            <a:r>
              <a:rPr lang="en-US" sz="3000" err="1">
                <a:solidFill>
                  <a:srgbClr val="000000"/>
                </a:solidFill>
                <a:latin typeface="Oscine Trial 1"/>
                <a:ea typeface="Oscine Trial 1"/>
                <a:cs typeface="Oscine Trial 1"/>
                <a:sym typeface="Oscine Trial 1"/>
              </a:rPr>
              <a:t>l’avis</a:t>
            </a:r>
            <a:r>
              <a:rPr lang="en-US" sz="3000">
                <a:solidFill>
                  <a:srgbClr val="000000"/>
                </a:solidFill>
                <a:latin typeface="Oscine Trial 1"/>
                <a:ea typeface="Oscine Trial 1"/>
                <a:cs typeface="Oscine Trial 1"/>
                <a:sym typeface="Oscine Trial 1"/>
              </a:rPr>
              <a:t> des </a:t>
            </a:r>
            <a:r>
              <a:rPr lang="en-US" sz="3000" err="1">
                <a:solidFill>
                  <a:srgbClr val="000000"/>
                </a:solidFill>
                <a:latin typeface="Oscine Trial 1"/>
                <a:ea typeface="Oscine Trial 1"/>
                <a:cs typeface="Oscine Trial 1"/>
                <a:sym typeface="Oscine Trial 1"/>
              </a:rPr>
              <a:t>syndicats</a:t>
            </a:r>
            <a:r>
              <a:rPr lang="en-US" sz="3000">
                <a:solidFill>
                  <a:srgbClr val="000000"/>
                </a:solidFill>
                <a:latin typeface="Oscine Trial 1"/>
                <a:ea typeface="Oscine Trial 1"/>
                <a:cs typeface="Oscine Trial 1"/>
                <a:sym typeface="Oscine Trial 1"/>
              </a:rPr>
              <a:t> car </a:t>
            </a:r>
            <a:r>
              <a:rPr lang="en-US" sz="3000" err="1">
                <a:solidFill>
                  <a:srgbClr val="000000"/>
                </a:solidFill>
                <a:latin typeface="Oscine Trial 1"/>
                <a:ea typeface="Oscine Trial 1"/>
                <a:cs typeface="Oscine Trial 1"/>
                <a:sym typeface="Oscine Trial 1"/>
              </a:rPr>
              <a:t>l’indice</a:t>
            </a:r>
            <a:r>
              <a:rPr lang="en-US" sz="3000">
                <a:solidFill>
                  <a:srgbClr val="000000"/>
                </a:solidFill>
                <a:latin typeface="Oscine Trial 1"/>
                <a:ea typeface="Oscine Trial 1"/>
                <a:cs typeface="Oscine Trial 1"/>
                <a:sym typeface="Oscine Trial 1"/>
              </a:rPr>
              <a:t> santé </a:t>
            </a:r>
            <a:r>
              <a:rPr lang="en-US" sz="3000" err="1">
                <a:solidFill>
                  <a:srgbClr val="000000"/>
                </a:solidFill>
                <a:latin typeface="Oscine Trial 1"/>
                <a:ea typeface="Oscine Trial 1"/>
                <a:cs typeface="Oscine Trial 1"/>
                <a:sym typeface="Oscine Trial 1"/>
              </a:rPr>
              <a:t>ralenti</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l’indexation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automatique</a:t>
            </a: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err="1">
                <a:solidFill>
                  <a:srgbClr val="000000"/>
                </a:solidFill>
                <a:latin typeface="Oscine Trial 1"/>
                <a:ea typeface="Oscine Trial 1"/>
                <a:cs typeface="Oscine Trial 1"/>
                <a:sym typeface="Oscine Trial 1"/>
              </a:rPr>
              <a:t>L’indice</a:t>
            </a:r>
            <a:r>
              <a:rPr lang="en-US" sz="3000">
                <a:solidFill>
                  <a:srgbClr val="000000"/>
                </a:solidFill>
                <a:latin typeface="Oscine Trial 1"/>
                <a:ea typeface="Oscine Trial 1"/>
                <a:cs typeface="Oscine Trial 1"/>
                <a:sym typeface="Oscine Trial 1"/>
              </a:rPr>
              <a:t> santé </a:t>
            </a:r>
            <a:r>
              <a:rPr lang="en-US" sz="3000" err="1">
                <a:solidFill>
                  <a:srgbClr val="000000"/>
                </a:solidFill>
                <a:latin typeface="Oscine Trial 1"/>
                <a:ea typeface="Oscine Trial 1"/>
                <a:cs typeface="Oscine Trial 1"/>
                <a:sym typeface="Oscine Trial 1"/>
              </a:rPr>
              <a:t>lissé</a:t>
            </a:r>
            <a:r>
              <a:rPr lang="en-US" sz="3000">
                <a:solidFill>
                  <a:srgbClr val="000000"/>
                </a:solidFill>
                <a:latin typeface="Oscine Trial 1"/>
                <a:ea typeface="Oscine Trial 1"/>
                <a:cs typeface="Oscine Trial 1"/>
                <a:sym typeface="Oscine Trial 1"/>
              </a:rPr>
              <a:t> sur 4 </a:t>
            </a:r>
            <a:r>
              <a:rPr lang="en-US" sz="3000" err="1">
                <a:solidFill>
                  <a:srgbClr val="000000"/>
                </a:solidFill>
                <a:latin typeface="Oscine Trial 1"/>
                <a:ea typeface="Oscine Trial 1"/>
                <a:cs typeface="Oscine Trial 1"/>
                <a:sym typeface="Oscine Trial 1"/>
              </a:rPr>
              <a:t>mois</a:t>
            </a:r>
            <a:r>
              <a:rPr lang="en-US" sz="3000">
                <a:solidFill>
                  <a:srgbClr val="000000"/>
                </a:solidFill>
                <a:latin typeface="Oscine Trial 1"/>
                <a:ea typeface="Oscine Trial 1"/>
                <a:cs typeface="Oscine Trial 1"/>
                <a:sym typeface="Oscine Trial 1"/>
              </a:rPr>
              <a:t> (= </a:t>
            </a:r>
            <a:r>
              <a:rPr lang="en-US" sz="3000" err="1">
                <a:solidFill>
                  <a:srgbClr val="000000"/>
                </a:solidFill>
                <a:latin typeface="Oscine Trial 1"/>
                <a:ea typeface="Oscine Trial 1"/>
                <a:cs typeface="Oscine Trial 1"/>
                <a:sym typeface="Oscine Trial 1"/>
              </a:rPr>
              <a:t>moyenne</a:t>
            </a:r>
            <a:r>
              <a:rPr lang="en-US" sz="3000">
                <a:solidFill>
                  <a:srgbClr val="000000"/>
                </a:solidFill>
                <a:latin typeface="Oscine Trial 1"/>
                <a:ea typeface="Oscine Trial 1"/>
                <a:cs typeface="Oscine Trial 1"/>
                <a:sym typeface="Oscine Trial 1"/>
              </a:rPr>
              <a:t> sur 4 </a:t>
            </a:r>
            <a:r>
              <a:rPr lang="en-US" sz="3000" err="1">
                <a:solidFill>
                  <a:srgbClr val="000000"/>
                </a:solidFill>
                <a:latin typeface="Oscine Trial 1"/>
                <a:ea typeface="Oscine Trial 1"/>
                <a:cs typeface="Oscine Trial 1"/>
                <a:sym typeface="Oscine Trial 1"/>
              </a:rPr>
              <a:t>mois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sert</a:t>
            </a:r>
            <a:r>
              <a:rPr lang="en-US" sz="3000">
                <a:solidFill>
                  <a:srgbClr val="000000"/>
                </a:solidFill>
                <a:latin typeface="Oscine Trial 1"/>
                <a:ea typeface="Oscine Trial 1"/>
                <a:cs typeface="Oscine Trial 1"/>
                <a:sym typeface="Oscine Trial 1"/>
              </a:rPr>
              <a:t> de base pour </a:t>
            </a:r>
            <a:r>
              <a:rPr lang="en-US" sz="3000" err="1">
                <a:solidFill>
                  <a:srgbClr val="000000"/>
                </a:solidFill>
                <a:latin typeface="Oscine Trial 1"/>
                <a:ea typeface="Oscine Trial 1"/>
                <a:cs typeface="Oscine Trial 1"/>
                <a:sym typeface="Oscine Trial 1"/>
              </a:rPr>
              <a:t>l’indexation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automatique</a:t>
            </a:r>
            <a:r>
              <a:rPr lang="en-US" sz="3000">
                <a:solidFill>
                  <a:srgbClr val="000000"/>
                </a:solidFill>
                <a:latin typeface="Oscine Trial 1"/>
                <a:ea typeface="Oscine Trial 1"/>
                <a:cs typeface="Oscine Trial 1"/>
                <a:sym typeface="Oscine Trial 1"/>
              </a:rPr>
              <a:t> des </a:t>
            </a:r>
            <a:r>
              <a:rPr lang="en-US" sz="3000" err="1">
                <a:solidFill>
                  <a:srgbClr val="000000"/>
                </a:solidFill>
                <a:latin typeface="Oscine Trial 1"/>
                <a:ea typeface="Oscine Trial 1"/>
                <a:cs typeface="Oscine Trial 1"/>
                <a:sym typeface="Oscine Trial 1"/>
              </a:rPr>
              <a:t>salaires</a:t>
            </a:r>
            <a:endParaRPr lang="en-US" sz="3000">
              <a:solidFill>
                <a:srgbClr val="000000"/>
              </a:solidFill>
              <a:latin typeface="Oscine Trial 1"/>
              <a:ea typeface="Oscine Trial 1"/>
              <a:cs typeface="Oscine Trial 1"/>
              <a:sym typeface="Oscine Trial 1"/>
            </a:endParaRPr>
          </a:p>
        </p:txBody>
      </p:sp>
      <p:sp>
        <p:nvSpPr>
          <p:cNvPr id="5" name="Freeform 5"/>
          <p:cNvSpPr/>
          <p:nvPr/>
        </p:nvSpPr>
        <p:spPr>
          <a:xfrm>
            <a:off x="14106557" y="6912849"/>
            <a:ext cx="2128497" cy="2345451"/>
          </a:xfrm>
          <a:custGeom>
            <a:avLst/>
            <a:gdLst/>
            <a:ahLst/>
            <a:cxnLst/>
            <a:rect l="l" t="t" r="r" b="b"/>
            <a:pathLst>
              <a:path w="2128497" h="2345451">
                <a:moveTo>
                  <a:pt x="0" y="0"/>
                </a:moveTo>
                <a:lnTo>
                  <a:pt x="2128497" y="0"/>
                </a:lnTo>
                <a:lnTo>
                  <a:pt x="2128497" y="2345451"/>
                </a:lnTo>
                <a:lnTo>
                  <a:pt x="0" y="2345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BE"/>
          </a:p>
        </p:txBody>
      </p:sp>
      <p:sp>
        <p:nvSpPr>
          <p:cNvPr id="6" name="Freeform 6"/>
          <p:cNvSpPr/>
          <p:nvPr/>
        </p:nvSpPr>
        <p:spPr>
          <a:xfrm>
            <a:off x="16488426" y="6684801"/>
            <a:ext cx="770874" cy="770874"/>
          </a:xfrm>
          <a:custGeom>
            <a:avLst/>
            <a:gdLst/>
            <a:ahLst/>
            <a:cxnLst/>
            <a:rect l="l" t="t" r="r" b="b"/>
            <a:pathLst>
              <a:path w="770874" h="770874">
                <a:moveTo>
                  <a:pt x="0" y="0"/>
                </a:moveTo>
                <a:lnTo>
                  <a:pt x="770874" y="0"/>
                </a:lnTo>
                <a:lnTo>
                  <a:pt x="770874" y="770875"/>
                </a:lnTo>
                <a:lnTo>
                  <a:pt x="0" y="770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B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15382430" cy="8229600"/>
          </a:xfrm>
          <a:custGeom>
            <a:avLst/>
            <a:gdLst/>
            <a:ahLst/>
            <a:cxnLst/>
            <a:rect l="l" t="t" r="r" b="b"/>
            <a:pathLst>
              <a:path w="15382430" h="8229600">
                <a:moveTo>
                  <a:pt x="0" y="0"/>
                </a:moveTo>
                <a:lnTo>
                  <a:pt x="15382430" y="0"/>
                </a:lnTo>
                <a:lnTo>
                  <a:pt x="15382430" y="8229600"/>
                </a:lnTo>
                <a:lnTo>
                  <a:pt x="0" y="82296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BE"/>
          </a:p>
        </p:txBody>
      </p:sp>
      <p:sp>
        <p:nvSpPr>
          <p:cNvPr id="3" name="TextBox 3"/>
          <p:cNvSpPr txBox="1"/>
          <p:nvPr/>
        </p:nvSpPr>
        <p:spPr>
          <a:xfrm>
            <a:off x="1028700" y="9398996"/>
            <a:ext cx="1682099" cy="349250"/>
          </a:xfrm>
          <a:prstGeom prst="rect">
            <a:avLst/>
          </a:prstGeom>
        </p:spPr>
        <p:txBody>
          <a:bodyPr lIns="0" tIns="0" rIns="0" bIns="0" rtlCol="0" anchor="t">
            <a:spAutoFit/>
          </a:bodyPr>
          <a:lstStyle/>
          <a:p>
            <a:pPr algn="l">
              <a:lnSpc>
                <a:spcPts val="2800"/>
              </a:lnSpc>
            </a:pPr>
            <a:r>
              <a:rPr lang="en-US" sz="2000">
                <a:solidFill>
                  <a:srgbClr val="000000"/>
                </a:solidFill>
                <a:latin typeface="Oscine Trial 1"/>
                <a:ea typeface="Oscine Trial 1"/>
                <a:cs typeface="Oscine Trial 1"/>
                <a:sym typeface="Oscine Trial 1"/>
              </a:rPr>
              <a:t>Source Statbel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7111366" y="1558925"/>
            <a:ext cx="4065267" cy="7971113"/>
          </a:xfrm>
          <a:custGeom>
            <a:avLst/>
            <a:gdLst/>
            <a:ahLst/>
            <a:cxnLst/>
            <a:rect l="l" t="t" r="r" b="b"/>
            <a:pathLst>
              <a:path w="4065267" h="7971113">
                <a:moveTo>
                  <a:pt x="0" y="0"/>
                </a:moveTo>
                <a:lnTo>
                  <a:pt x="4065268" y="0"/>
                </a:lnTo>
                <a:lnTo>
                  <a:pt x="4065268" y="7971113"/>
                </a:lnTo>
                <a:lnTo>
                  <a:pt x="0" y="7971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Freeform 3"/>
          <p:cNvSpPr/>
          <p:nvPr/>
        </p:nvSpPr>
        <p:spPr>
          <a:xfrm>
            <a:off x="16467086" y="3036957"/>
            <a:ext cx="792214" cy="858768"/>
          </a:xfrm>
          <a:custGeom>
            <a:avLst/>
            <a:gdLst/>
            <a:ahLst/>
            <a:cxnLst/>
            <a:rect l="l" t="t" r="r" b="b"/>
            <a:pathLst>
              <a:path w="792214" h="858768">
                <a:moveTo>
                  <a:pt x="0" y="0"/>
                </a:moveTo>
                <a:lnTo>
                  <a:pt x="792214" y="0"/>
                </a:lnTo>
                <a:lnTo>
                  <a:pt x="792214" y="858768"/>
                </a:lnTo>
                <a:lnTo>
                  <a:pt x="0" y="858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BE"/>
          </a:p>
        </p:txBody>
      </p:sp>
      <p:sp>
        <p:nvSpPr>
          <p:cNvPr id="4" name="TextBox 4"/>
          <p:cNvSpPr txBox="1"/>
          <p:nvPr/>
        </p:nvSpPr>
        <p:spPr>
          <a:xfrm>
            <a:off x="808244" y="895350"/>
            <a:ext cx="6664737" cy="1193800"/>
          </a:xfrm>
          <a:prstGeom prst="rect">
            <a:avLst/>
          </a:prstGeom>
        </p:spPr>
        <p:txBody>
          <a:bodyPr lIns="0" tIns="0" rIns="0" bIns="0" rtlCol="0" anchor="t">
            <a:spAutoFit/>
          </a:bodyPr>
          <a:lstStyle/>
          <a:p>
            <a:pPr algn="ctr">
              <a:lnSpc>
                <a:spcPts val="9799"/>
              </a:lnSpc>
            </a:pPr>
            <a:r>
              <a:rPr lang="en-US" sz="6999">
                <a:solidFill>
                  <a:srgbClr val="E51B0F"/>
                </a:solidFill>
                <a:latin typeface="Oscine Trial 2"/>
                <a:ea typeface="Oscine Trial 2"/>
                <a:cs typeface="Oscine Trial 2"/>
                <a:sym typeface="Oscine Trial 2"/>
              </a:rPr>
              <a:t>LIGNE DU TEMPS</a:t>
            </a:r>
          </a:p>
        </p:txBody>
      </p:sp>
      <p:sp>
        <p:nvSpPr>
          <p:cNvPr id="5" name="TextBox 5"/>
          <p:cNvSpPr txBox="1"/>
          <p:nvPr/>
        </p:nvSpPr>
        <p:spPr>
          <a:xfrm>
            <a:off x="11367134" y="2457928"/>
            <a:ext cx="5682772" cy="1276350"/>
          </a:xfrm>
          <a:prstGeom prst="rect">
            <a:avLst/>
          </a:prstGeom>
        </p:spPr>
        <p:txBody>
          <a:bodyPr lIns="0" tIns="0" rIns="0" bIns="0" rtlCol="0" anchor="t">
            <a:spAutoFit/>
          </a:bodyPr>
          <a:lstStyle/>
          <a:p>
            <a:pPr algn="l">
              <a:lnSpc>
                <a:spcPts val="3300"/>
              </a:lnSpc>
            </a:pPr>
            <a:r>
              <a:rPr lang="en-US" sz="3000">
                <a:solidFill>
                  <a:srgbClr val="E51B0F"/>
                </a:solidFill>
                <a:latin typeface="Oscine Trial 1"/>
                <a:ea typeface="Oscine Trial 1"/>
                <a:cs typeface="Oscine Trial 1"/>
                <a:sym typeface="Oscine Trial 1"/>
              </a:rPr>
              <a:t>6 janvier : Présentation du contenu module de formationau Bureau Fédéral</a:t>
            </a:r>
          </a:p>
        </p:txBody>
      </p:sp>
      <p:sp>
        <p:nvSpPr>
          <p:cNvPr id="6" name="TextBox 6"/>
          <p:cNvSpPr txBox="1"/>
          <p:nvPr/>
        </p:nvSpPr>
        <p:spPr>
          <a:xfrm>
            <a:off x="11367134" y="5987577"/>
            <a:ext cx="5682772" cy="1276350"/>
          </a:xfrm>
          <a:prstGeom prst="rect">
            <a:avLst/>
          </a:prstGeom>
        </p:spPr>
        <p:txBody>
          <a:bodyPr lIns="0" tIns="0" rIns="0" bIns="0" rtlCol="0" anchor="t">
            <a:spAutoFit/>
          </a:bodyPr>
          <a:lstStyle/>
          <a:p>
            <a:pPr algn="l">
              <a:lnSpc>
                <a:spcPts val="3300"/>
              </a:lnSpc>
            </a:pPr>
            <a:r>
              <a:rPr lang="en-US" sz="3000">
                <a:solidFill>
                  <a:srgbClr val="E51B0F"/>
                </a:solidFill>
                <a:latin typeface="Oscine Trial 1"/>
                <a:ea typeface="Oscine Trial 1"/>
                <a:cs typeface="Oscine Trial 1"/>
                <a:sym typeface="Oscine Trial 1"/>
              </a:rPr>
              <a:t>21 janvier 10h-12h: Présentation aux formateurs en réunion digitale </a:t>
            </a:r>
          </a:p>
          <a:p>
            <a:pPr algn="l">
              <a:lnSpc>
                <a:spcPts val="3300"/>
              </a:lnSpc>
            </a:pPr>
            <a:endParaRPr lang="en-US" sz="3000">
              <a:solidFill>
                <a:srgbClr val="E51B0F"/>
              </a:solidFill>
              <a:latin typeface="Oscine Trial 1"/>
              <a:ea typeface="Oscine Trial 1"/>
              <a:cs typeface="Oscine Trial 1"/>
              <a:sym typeface="Oscine Trial 1"/>
            </a:endParaRPr>
          </a:p>
        </p:txBody>
      </p:sp>
      <p:sp>
        <p:nvSpPr>
          <p:cNvPr id="7" name="TextBox 7"/>
          <p:cNvSpPr txBox="1"/>
          <p:nvPr/>
        </p:nvSpPr>
        <p:spPr>
          <a:xfrm>
            <a:off x="1181100" y="3914775"/>
            <a:ext cx="5682772" cy="1276350"/>
          </a:xfrm>
          <a:prstGeom prst="rect">
            <a:avLst/>
          </a:prstGeom>
        </p:spPr>
        <p:txBody>
          <a:bodyPr lIns="0" tIns="0" rIns="0" bIns="0" rtlCol="0" anchor="t">
            <a:spAutoFit/>
          </a:bodyPr>
          <a:lstStyle/>
          <a:p>
            <a:pPr algn="r">
              <a:lnSpc>
                <a:spcPts val="3300"/>
              </a:lnSpc>
            </a:pPr>
            <a:r>
              <a:rPr lang="en-US" sz="3000">
                <a:solidFill>
                  <a:srgbClr val="E51B0F"/>
                </a:solidFill>
                <a:latin typeface="Oscine Trial 1"/>
                <a:ea typeface="Oscine Trial 1"/>
                <a:cs typeface="Oscine Trial 1"/>
                <a:sym typeface="Oscine Trial 1"/>
              </a:rPr>
              <a:t>Janvier 2026:Elaboration du module par le service d’études de la FGTB fédérale</a:t>
            </a:r>
          </a:p>
        </p:txBody>
      </p:sp>
      <p:sp>
        <p:nvSpPr>
          <p:cNvPr id="8" name="TextBox 8"/>
          <p:cNvSpPr txBox="1"/>
          <p:nvPr/>
        </p:nvSpPr>
        <p:spPr>
          <a:xfrm>
            <a:off x="1181100" y="7981719"/>
            <a:ext cx="5682772" cy="857250"/>
          </a:xfrm>
          <a:prstGeom prst="rect">
            <a:avLst/>
          </a:prstGeom>
        </p:spPr>
        <p:txBody>
          <a:bodyPr lIns="0" tIns="0" rIns="0" bIns="0" rtlCol="0" anchor="t">
            <a:spAutoFit/>
          </a:bodyPr>
          <a:lstStyle/>
          <a:p>
            <a:pPr algn="r">
              <a:lnSpc>
                <a:spcPts val="3300"/>
              </a:lnSpc>
              <a:spcBef>
                <a:spcPct val="0"/>
              </a:spcBef>
            </a:pPr>
            <a:r>
              <a:rPr lang="en-US" sz="3000">
                <a:solidFill>
                  <a:srgbClr val="E51B0F"/>
                </a:solidFill>
                <a:latin typeface="Oscine Trial 1"/>
                <a:ea typeface="Oscine Trial 1"/>
                <a:cs typeface="Oscine Trial 1"/>
                <a:sym typeface="Oscine Trial 1"/>
              </a:rPr>
              <a:t>Février 2026: Implémentation par les services de formation </a:t>
            </a:r>
          </a:p>
        </p:txBody>
      </p:sp>
      <p:sp>
        <p:nvSpPr>
          <p:cNvPr id="9" name="TextBox 9"/>
          <p:cNvSpPr txBox="1"/>
          <p:nvPr/>
        </p:nvSpPr>
        <p:spPr>
          <a:xfrm>
            <a:off x="9706243" y="9025213"/>
            <a:ext cx="6597778" cy="857250"/>
          </a:xfrm>
          <a:prstGeom prst="rect">
            <a:avLst/>
          </a:prstGeom>
        </p:spPr>
        <p:txBody>
          <a:bodyPr lIns="0" tIns="0" rIns="0" bIns="0" rtlCol="0" anchor="t">
            <a:spAutoFit/>
          </a:bodyPr>
          <a:lstStyle/>
          <a:p>
            <a:pPr algn="l">
              <a:lnSpc>
                <a:spcPts val="3300"/>
              </a:lnSpc>
              <a:spcBef>
                <a:spcPct val="0"/>
              </a:spcBef>
            </a:pPr>
            <a:r>
              <a:rPr lang="en-US" sz="3000">
                <a:solidFill>
                  <a:srgbClr val="E51B0F"/>
                </a:solidFill>
                <a:latin typeface="Oscine Trial 1"/>
                <a:ea typeface="Oscine Trial 1"/>
                <a:cs typeface="Oscine Trial 1"/>
                <a:sym typeface="Oscine Trial 1"/>
              </a:rPr>
              <a:t>En // Support par le service d’étude de la FGTB Fédérale</a:t>
            </a:r>
          </a:p>
        </p:txBody>
      </p:sp>
      <p:sp>
        <p:nvSpPr>
          <p:cNvPr id="10" name="Freeform 10"/>
          <p:cNvSpPr/>
          <p:nvPr/>
        </p:nvSpPr>
        <p:spPr>
          <a:xfrm>
            <a:off x="632593" y="4761741"/>
            <a:ext cx="792214" cy="858768"/>
          </a:xfrm>
          <a:custGeom>
            <a:avLst/>
            <a:gdLst/>
            <a:ahLst/>
            <a:cxnLst/>
            <a:rect l="l" t="t" r="r" b="b"/>
            <a:pathLst>
              <a:path w="792214" h="858768">
                <a:moveTo>
                  <a:pt x="0" y="0"/>
                </a:moveTo>
                <a:lnTo>
                  <a:pt x="792214" y="0"/>
                </a:lnTo>
                <a:lnTo>
                  <a:pt x="792214" y="858768"/>
                </a:lnTo>
                <a:lnTo>
                  <a:pt x="0" y="858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BE"/>
          </a:p>
        </p:txBody>
      </p:sp>
      <p:sp>
        <p:nvSpPr>
          <p:cNvPr id="11" name="Freeform 11"/>
          <p:cNvSpPr/>
          <p:nvPr/>
        </p:nvSpPr>
        <p:spPr>
          <a:xfrm>
            <a:off x="16467086" y="6405159"/>
            <a:ext cx="792214" cy="858768"/>
          </a:xfrm>
          <a:custGeom>
            <a:avLst/>
            <a:gdLst/>
            <a:ahLst/>
            <a:cxnLst/>
            <a:rect l="l" t="t" r="r" b="b"/>
            <a:pathLst>
              <a:path w="792214" h="858768">
                <a:moveTo>
                  <a:pt x="0" y="0"/>
                </a:moveTo>
                <a:lnTo>
                  <a:pt x="792214" y="0"/>
                </a:lnTo>
                <a:lnTo>
                  <a:pt x="792214" y="858768"/>
                </a:lnTo>
                <a:lnTo>
                  <a:pt x="0" y="858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B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5671985" y="5408676"/>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TextBox 3"/>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COMMISSION DE L’INDICE</a:t>
            </a:r>
          </a:p>
        </p:txBody>
      </p:sp>
      <p:sp>
        <p:nvSpPr>
          <p:cNvPr id="4" name="TextBox 4"/>
          <p:cNvSpPr txBox="1"/>
          <p:nvPr/>
        </p:nvSpPr>
        <p:spPr>
          <a:xfrm>
            <a:off x="4874294" y="3019425"/>
            <a:ext cx="7936230" cy="21240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Oscine Trial 1"/>
                <a:ea typeface="Oscine Trial 1"/>
                <a:cs typeface="Oscine Trial 1"/>
                <a:sym typeface="Oscine Trial 1"/>
              </a:rPr>
              <a:t>SPF ÉCONOMIE</a:t>
            </a:r>
          </a:p>
          <a:p>
            <a:pPr marL="647700" lvl="1" indent="-323850" algn="l">
              <a:lnSpc>
                <a:spcPts val="4200"/>
              </a:lnSpc>
              <a:buFont typeface="Arial"/>
              <a:buChar char="•"/>
            </a:pPr>
            <a:r>
              <a:rPr lang="en-US" sz="3000">
                <a:solidFill>
                  <a:srgbClr val="000000"/>
                </a:solidFill>
                <a:latin typeface="Oscine Trial 1"/>
                <a:ea typeface="Oscine Trial 1"/>
                <a:cs typeface="Oscine Trial 1"/>
                <a:sym typeface="Oscine Trial 1"/>
              </a:rPr>
              <a:t>REPRÉSENTANTS DES TRAVAILLEURS.EUSES</a:t>
            </a:r>
          </a:p>
          <a:p>
            <a:pPr marL="647700" lvl="1" indent="-323850" algn="l">
              <a:lnSpc>
                <a:spcPts val="4200"/>
              </a:lnSpc>
              <a:buFont typeface="Arial"/>
              <a:buChar char="•"/>
            </a:pPr>
            <a:r>
              <a:rPr lang="en-US" sz="3000">
                <a:solidFill>
                  <a:srgbClr val="000000"/>
                </a:solidFill>
                <a:latin typeface="Oscine Trial 1"/>
                <a:ea typeface="Oscine Trial 1"/>
                <a:cs typeface="Oscine Trial 1"/>
                <a:sym typeface="Oscine Trial 1"/>
              </a:rPr>
              <a:t>REPRÉSENTANTS DES EMPLOYEURS</a:t>
            </a:r>
          </a:p>
          <a:p>
            <a:pPr marL="647700" lvl="1" indent="-323850" algn="l">
              <a:lnSpc>
                <a:spcPts val="4200"/>
              </a:lnSpc>
              <a:buFont typeface="Arial"/>
              <a:buChar char="•"/>
            </a:pPr>
            <a:r>
              <a:rPr lang="en-US" sz="3000">
                <a:solidFill>
                  <a:srgbClr val="000000"/>
                </a:solidFill>
                <a:latin typeface="Oscine Trial 1"/>
                <a:ea typeface="Oscine Trial 1"/>
                <a:cs typeface="Oscine Trial 1"/>
                <a:sym typeface="Oscine Trial 1"/>
              </a:rPr>
              <a:t>REPRÉSENTANTS ACADÉMIQUES</a:t>
            </a:r>
          </a:p>
        </p:txBody>
      </p:sp>
      <p:sp>
        <p:nvSpPr>
          <p:cNvPr id="5" name="TextBox 5"/>
          <p:cNvSpPr txBox="1"/>
          <p:nvPr/>
        </p:nvSpPr>
        <p:spPr>
          <a:xfrm>
            <a:off x="304801" y="981075"/>
            <a:ext cx="768608" cy="542906"/>
          </a:xfrm>
          <a:prstGeom prst="rect">
            <a:avLst/>
          </a:prstGeom>
        </p:spPr>
        <p:txBody>
          <a:bodyPr wrap="square" lIns="0" tIns="0" rIns="0" bIns="0" rtlCol="0" anchor="t">
            <a:spAutoFit/>
          </a:bodyPr>
          <a:lstStyle/>
          <a:p>
            <a:pPr algn="ctr">
              <a:lnSpc>
                <a:spcPts val="4480"/>
              </a:lnSpc>
            </a:pPr>
            <a:r>
              <a:rPr lang="en-US" sz="3200">
                <a:solidFill>
                  <a:srgbClr val="000000"/>
                </a:solidFill>
                <a:latin typeface="Oscine Trial 3"/>
                <a:ea typeface="Oscine Trial 3"/>
                <a:cs typeface="Oscine Trial 3"/>
                <a:sym typeface="Oscine Trial 3"/>
              </a:rPr>
              <a:t>2.4</a:t>
            </a:r>
          </a:p>
        </p:txBody>
      </p:sp>
      <p:grpSp>
        <p:nvGrpSpPr>
          <p:cNvPr id="6" name="Group 6"/>
          <p:cNvGrpSpPr/>
          <p:nvPr/>
        </p:nvGrpSpPr>
        <p:grpSpPr>
          <a:xfrm>
            <a:off x="-6812631" y="8159103"/>
            <a:ext cx="8897787" cy="9268529"/>
            <a:chOff x="0" y="0"/>
            <a:chExt cx="609600" cy="635000"/>
          </a:xfrm>
        </p:grpSpPr>
        <p:sp>
          <p:nvSpPr>
            <p:cNvPr id="7" name="Freeform 7"/>
            <p:cNvSpPr/>
            <p:nvPr/>
          </p:nvSpPr>
          <p:spPr>
            <a:xfrm>
              <a:off x="0" y="0"/>
              <a:ext cx="609600" cy="635000"/>
            </a:xfrm>
            <a:custGeom>
              <a:avLst/>
              <a:gdLst/>
              <a:ahLst/>
              <a:cxnLst/>
              <a:rect l="l" t="t" r="r" b="b"/>
              <a:pathLst>
                <a:path w="609600" h="635000">
                  <a:moveTo>
                    <a:pt x="490404" y="7881"/>
                  </a:moveTo>
                  <a:cubicBezTo>
                    <a:pt x="397930" y="-22904"/>
                    <a:pt x="331498" y="44197"/>
                    <a:pt x="304789" y="76966"/>
                  </a:cubicBezTo>
                  <a:cubicBezTo>
                    <a:pt x="278074" y="44194"/>
                    <a:pt x="211651" y="-22902"/>
                    <a:pt x="119184" y="7881"/>
                  </a:cubicBezTo>
                  <a:cubicBezTo>
                    <a:pt x="21467" y="40412"/>
                    <a:pt x="-17861" y="140407"/>
                    <a:pt x="7510" y="263481"/>
                  </a:cubicBezTo>
                  <a:cubicBezTo>
                    <a:pt x="45646" y="448475"/>
                    <a:pt x="229635" y="596927"/>
                    <a:pt x="304789" y="635000"/>
                  </a:cubicBezTo>
                  <a:cubicBezTo>
                    <a:pt x="379933" y="596938"/>
                    <a:pt x="563954" y="448485"/>
                    <a:pt x="602092" y="263481"/>
                  </a:cubicBezTo>
                  <a:cubicBezTo>
                    <a:pt x="627463" y="140407"/>
                    <a:pt x="588123" y="40412"/>
                    <a:pt x="490404" y="7881"/>
                  </a:cubicBezTo>
                  <a:close/>
                </a:path>
              </a:pathLst>
            </a:custGeom>
            <a:solidFill>
              <a:srgbClr val="E51B0F"/>
            </a:solidFill>
          </p:spPr>
          <p:txBody>
            <a:bodyPr/>
            <a:lstStyle/>
            <a:p>
              <a:endParaRPr lang="fr-BE"/>
            </a:p>
          </p:txBody>
        </p:sp>
        <p:sp>
          <p:nvSpPr>
            <p:cNvPr id="8" name="TextBox 8"/>
            <p:cNvSpPr txBox="1"/>
            <p:nvPr/>
          </p:nvSpPr>
          <p:spPr>
            <a:xfrm>
              <a:off x="38100" y="50800"/>
              <a:ext cx="533400" cy="5080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3170217" y="3227341"/>
            <a:ext cx="4089083" cy="4114800"/>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TextBox 3"/>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RÔLE DE LA COMMISSION DE L’INDICE</a:t>
            </a:r>
          </a:p>
        </p:txBody>
      </p:sp>
      <p:sp>
        <p:nvSpPr>
          <p:cNvPr id="4" name="TextBox 4"/>
          <p:cNvSpPr txBox="1"/>
          <p:nvPr/>
        </p:nvSpPr>
        <p:spPr>
          <a:xfrm>
            <a:off x="708243" y="3660775"/>
            <a:ext cx="10645557" cy="2115964"/>
          </a:xfrm>
          <a:prstGeom prst="rect">
            <a:avLst/>
          </a:prstGeom>
        </p:spPr>
        <p:txBody>
          <a:bodyPr wrap="square" lIns="0" tIns="0" rIns="0" bIns="0" rtlCol="0" anchor="t">
            <a:spAutoFit/>
          </a:bodyPr>
          <a:lstStyle/>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Approbation </a:t>
            </a:r>
            <a:r>
              <a:rPr lang="en-US" sz="3000" err="1">
                <a:solidFill>
                  <a:srgbClr val="000000"/>
                </a:solidFill>
                <a:latin typeface="Oscine Trial 1"/>
                <a:ea typeface="Oscine Trial 1"/>
                <a:cs typeface="Oscine Trial 1"/>
                <a:sym typeface="Oscine Trial 1"/>
              </a:rPr>
              <a:t>mensuelle</a:t>
            </a:r>
            <a:r>
              <a:rPr lang="en-US" sz="3000">
                <a:solidFill>
                  <a:srgbClr val="000000"/>
                </a:solidFill>
                <a:latin typeface="Oscine Trial 1"/>
                <a:ea typeface="Oscine Trial 1"/>
                <a:cs typeface="Oscine Trial 1"/>
                <a:sym typeface="Oscine Trial 1"/>
              </a:rPr>
              <a:t> de </a:t>
            </a:r>
            <a:r>
              <a:rPr lang="en-US" sz="3000" err="1">
                <a:solidFill>
                  <a:srgbClr val="000000"/>
                </a:solidFill>
                <a:latin typeface="Oscine Trial 1"/>
                <a:ea typeface="Oscine Trial 1"/>
                <a:cs typeface="Oscine Trial 1"/>
                <a:sym typeface="Oscine Trial 1"/>
              </a:rPr>
              <a:t>l’indice</a:t>
            </a:r>
            <a:r>
              <a:rPr lang="en-US" sz="3000">
                <a:solidFill>
                  <a:srgbClr val="000000"/>
                </a:solidFill>
                <a:latin typeface="Oscine Trial 1"/>
                <a:ea typeface="Oscine Trial 1"/>
                <a:cs typeface="Oscine Trial 1"/>
                <a:sym typeface="Oscine Trial 1"/>
              </a:rPr>
              <a:t> des prix à la </a:t>
            </a:r>
            <a:r>
              <a:rPr lang="en-US" sz="3000" err="1">
                <a:solidFill>
                  <a:srgbClr val="000000"/>
                </a:solidFill>
                <a:latin typeface="Oscine Trial 1"/>
                <a:ea typeface="Oscine Trial 1"/>
                <a:cs typeface="Oscine Trial 1"/>
                <a:sym typeface="Oscine Trial 1"/>
              </a:rPr>
              <a:t>consommation</a:t>
            </a:r>
            <a:r>
              <a:rPr lang="en-US" sz="3000">
                <a:solidFill>
                  <a:srgbClr val="000000"/>
                </a:solidFill>
                <a:latin typeface="Oscine Trial 1"/>
                <a:ea typeface="Oscine Trial 1"/>
                <a:cs typeface="Oscine Trial 1"/>
                <a:sym typeface="Oscine Trial 1"/>
              </a:rPr>
              <a:t> et de </a:t>
            </a:r>
            <a:r>
              <a:rPr lang="en-US" sz="3000" err="1">
                <a:solidFill>
                  <a:srgbClr val="000000"/>
                </a:solidFill>
                <a:latin typeface="Oscine Trial 1"/>
                <a:ea typeface="Oscine Trial 1"/>
                <a:cs typeface="Oscine Trial 1"/>
                <a:sym typeface="Oscine Trial 1"/>
              </a:rPr>
              <a:t>l’indice</a:t>
            </a:r>
            <a:r>
              <a:rPr lang="en-US" sz="3000">
                <a:solidFill>
                  <a:srgbClr val="000000"/>
                </a:solidFill>
                <a:latin typeface="Oscine Trial 1"/>
                <a:ea typeface="Oscine Trial 1"/>
                <a:cs typeface="Oscine Trial 1"/>
                <a:sym typeface="Oscine Trial 1"/>
              </a:rPr>
              <a:t>-santé et </a:t>
            </a:r>
            <a:r>
              <a:rPr lang="en-US" sz="3000" err="1">
                <a:solidFill>
                  <a:srgbClr val="000000"/>
                </a:solidFill>
                <a:latin typeface="Oscine Trial 1"/>
                <a:ea typeface="Oscine Trial 1"/>
                <a:cs typeface="Oscine Trial 1"/>
                <a:sym typeface="Oscine Trial 1"/>
              </a:rPr>
              <a:t>indice</a:t>
            </a:r>
            <a:r>
              <a:rPr lang="en-US" sz="3000">
                <a:solidFill>
                  <a:srgbClr val="000000"/>
                </a:solidFill>
                <a:latin typeface="Oscine Trial 1"/>
                <a:ea typeface="Oscine Trial 1"/>
                <a:cs typeface="Oscine Trial 1"/>
                <a:sym typeface="Oscine Trial 1"/>
              </a:rPr>
              <a:t> santé </a:t>
            </a:r>
            <a:r>
              <a:rPr lang="en-US" sz="3000" err="1">
                <a:solidFill>
                  <a:srgbClr val="000000"/>
                </a:solidFill>
                <a:latin typeface="Oscine Trial 1"/>
                <a:ea typeface="Oscine Trial 1"/>
                <a:cs typeface="Oscine Trial 1"/>
                <a:sym typeface="Oscine Trial 1"/>
              </a:rPr>
              <a:t>lissé</a:t>
            </a: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err="1">
                <a:solidFill>
                  <a:srgbClr val="000000"/>
                </a:solidFill>
                <a:latin typeface="Oscine Trial 1"/>
                <a:ea typeface="Oscine Trial 1"/>
                <a:cs typeface="Oscine Trial 1"/>
                <a:sym typeface="Oscine Trial 1"/>
              </a:rPr>
              <a:t>Détermination</a:t>
            </a:r>
            <a:r>
              <a:rPr lang="en-US" sz="3000">
                <a:solidFill>
                  <a:srgbClr val="000000"/>
                </a:solidFill>
                <a:latin typeface="Oscine Trial 1"/>
                <a:ea typeface="Oscine Trial 1"/>
                <a:cs typeface="Oscine Trial 1"/>
                <a:sym typeface="Oscine Trial 1"/>
              </a:rPr>
              <a:t> du panier de </a:t>
            </a:r>
            <a:r>
              <a:rPr lang="en-US" sz="3000" err="1">
                <a:solidFill>
                  <a:srgbClr val="000000"/>
                </a:solidFill>
                <a:latin typeface="Oscine Trial 1"/>
                <a:ea typeface="Oscine Trial 1"/>
                <a:cs typeface="Oscine Trial 1"/>
                <a:sym typeface="Oscine Trial 1"/>
              </a:rPr>
              <a:t>l’indice</a:t>
            </a: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err="1">
                <a:solidFill>
                  <a:srgbClr val="000000"/>
                </a:solidFill>
                <a:latin typeface="Oscine Trial 1"/>
                <a:ea typeface="Oscine Trial 1"/>
                <a:cs typeface="Oscine Trial 1"/>
                <a:sym typeface="Oscine Trial 1"/>
              </a:rPr>
              <a:t>Suivi</a:t>
            </a:r>
            <a:r>
              <a:rPr lang="en-US" sz="3000">
                <a:solidFill>
                  <a:srgbClr val="000000"/>
                </a:solidFill>
                <a:latin typeface="Oscine Trial 1"/>
                <a:ea typeface="Oscine Trial 1"/>
                <a:cs typeface="Oscine Trial 1"/>
                <a:sym typeface="Oscine Trial 1"/>
              </a:rPr>
              <a:t> et </a:t>
            </a:r>
            <a:r>
              <a:rPr lang="en-US" sz="3000" err="1">
                <a:solidFill>
                  <a:srgbClr val="000000"/>
                </a:solidFill>
                <a:latin typeface="Oscine Trial 1"/>
                <a:ea typeface="Oscine Trial 1"/>
                <a:cs typeface="Oscine Trial 1"/>
                <a:sym typeface="Oscine Trial 1"/>
              </a:rPr>
              <a:t>amélioration</a:t>
            </a:r>
            <a:r>
              <a:rPr lang="en-US" sz="3000">
                <a:solidFill>
                  <a:srgbClr val="000000"/>
                </a:solidFill>
                <a:latin typeface="Oscine Trial 1"/>
                <a:ea typeface="Oscine Trial 1"/>
                <a:cs typeface="Oscine Trial 1"/>
                <a:sym typeface="Oscine Trial 1"/>
              </a:rPr>
              <a:t> de la </a:t>
            </a:r>
            <a:r>
              <a:rPr lang="en-US" sz="3000" err="1">
                <a:solidFill>
                  <a:srgbClr val="000000"/>
                </a:solidFill>
                <a:latin typeface="Oscine Trial 1"/>
                <a:ea typeface="Oscine Trial 1"/>
                <a:cs typeface="Oscine Trial 1"/>
                <a:sym typeface="Oscine Trial 1"/>
              </a:rPr>
              <a:t>représentativité</a:t>
            </a:r>
            <a:r>
              <a:rPr lang="en-US" sz="3000">
                <a:solidFill>
                  <a:srgbClr val="000000"/>
                </a:solidFill>
                <a:latin typeface="Oscine Trial 1"/>
                <a:ea typeface="Oscine Trial 1"/>
                <a:cs typeface="Oscine Trial 1"/>
                <a:sym typeface="Oscine Trial 1"/>
              </a:rPr>
              <a:t> de </a:t>
            </a:r>
            <a:r>
              <a:rPr lang="en-US" sz="3000" err="1">
                <a:solidFill>
                  <a:srgbClr val="000000"/>
                </a:solidFill>
                <a:latin typeface="Oscine Trial 1"/>
                <a:ea typeface="Oscine Trial 1"/>
                <a:cs typeface="Oscine Trial 1"/>
                <a:sym typeface="Oscine Trial 1"/>
              </a:rPr>
              <a:t>l’indice</a:t>
            </a:r>
            <a:r>
              <a:rPr lang="en-US" sz="3000">
                <a:solidFill>
                  <a:srgbClr val="000000"/>
                </a:solidFill>
                <a:latin typeface="Oscine Trial 1"/>
                <a:ea typeface="Oscine Trial 1"/>
                <a:cs typeface="Oscine Trial 1"/>
                <a:sym typeface="Oscine Trial 1"/>
              </a:rPr>
              <a:t> des prix</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Avis </a:t>
            </a:r>
            <a:r>
              <a:rPr lang="en-US" sz="3000" err="1">
                <a:solidFill>
                  <a:srgbClr val="000000"/>
                </a:solidFill>
                <a:latin typeface="Oscine Trial 1"/>
                <a:ea typeface="Oscine Trial 1"/>
                <a:cs typeface="Oscine Trial 1"/>
                <a:sym typeface="Oscine Trial 1"/>
              </a:rPr>
              <a:t>annuel</a:t>
            </a:r>
            <a:r>
              <a:rPr lang="en-US" sz="3000">
                <a:solidFill>
                  <a:srgbClr val="000000"/>
                </a:solidFill>
                <a:latin typeface="Oscine Trial 1"/>
                <a:ea typeface="Oscine Trial 1"/>
                <a:cs typeface="Oscine Trial 1"/>
                <a:sym typeface="Oscine Trial 1"/>
              </a:rPr>
              <a:t> au </a:t>
            </a:r>
            <a:r>
              <a:rPr lang="en-US" sz="3000" err="1">
                <a:solidFill>
                  <a:srgbClr val="000000"/>
                </a:solidFill>
                <a:latin typeface="Oscine Trial 1"/>
                <a:ea typeface="Oscine Trial 1"/>
                <a:cs typeface="Oscine Trial 1"/>
                <a:sym typeface="Oscine Trial 1"/>
              </a:rPr>
              <a:t>ministre</a:t>
            </a:r>
            <a:r>
              <a:rPr lang="en-US" sz="3000">
                <a:solidFill>
                  <a:srgbClr val="000000"/>
                </a:solidFill>
                <a:latin typeface="Oscine Trial 1"/>
                <a:ea typeface="Oscine Trial 1"/>
                <a:cs typeface="Oscine Trial 1"/>
                <a:sym typeface="Oscine Trial 1"/>
              </a:rPr>
              <a:t> de </a:t>
            </a:r>
            <a:r>
              <a:rPr lang="en-US" sz="3000" err="1">
                <a:solidFill>
                  <a:srgbClr val="000000"/>
                </a:solidFill>
                <a:latin typeface="Oscine Trial 1"/>
                <a:ea typeface="Oscine Trial 1"/>
                <a:cs typeface="Oscine Trial 1"/>
                <a:sym typeface="Oscine Trial 1"/>
              </a:rPr>
              <a:t>l’Economie</a:t>
            </a:r>
            <a:endParaRPr lang="en-US" sz="3000">
              <a:solidFill>
                <a:srgbClr val="000000"/>
              </a:solidFill>
              <a:latin typeface="Oscine Trial 1"/>
              <a:ea typeface="Oscine Trial 1"/>
              <a:cs typeface="Oscine Trial 1"/>
              <a:sym typeface="Oscine Trial 1"/>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028700" y="3274421"/>
            <a:ext cx="6872317" cy="4114800"/>
          </a:xfrm>
          <a:custGeom>
            <a:avLst/>
            <a:gdLst/>
            <a:ahLst/>
            <a:cxnLst/>
            <a:rect l="l" t="t" r="r" b="b"/>
            <a:pathLst>
              <a:path w="6872317" h="4114800">
                <a:moveTo>
                  <a:pt x="0" y="0"/>
                </a:moveTo>
                <a:lnTo>
                  <a:pt x="6872317" y="0"/>
                </a:lnTo>
                <a:lnTo>
                  <a:pt x="68723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grpSp>
        <p:nvGrpSpPr>
          <p:cNvPr id="3" name="Group 3"/>
          <p:cNvGrpSpPr/>
          <p:nvPr/>
        </p:nvGrpSpPr>
        <p:grpSpPr>
          <a:xfrm>
            <a:off x="9342916" y="1028700"/>
            <a:ext cx="10195206" cy="3086100"/>
            <a:chOff x="0" y="0"/>
            <a:chExt cx="2685157" cy="812800"/>
          </a:xfrm>
        </p:grpSpPr>
        <p:sp>
          <p:nvSpPr>
            <p:cNvPr id="4" name="Freeform 4"/>
            <p:cNvSpPr/>
            <p:nvPr/>
          </p:nvSpPr>
          <p:spPr>
            <a:xfrm>
              <a:off x="0" y="0"/>
              <a:ext cx="2685157" cy="812800"/>
            </a:xfrm>
            <a:custGeom>
              <a:avLst/>
              <a:gdLst/>
              <a:ahLst/>
              <a:cxnLst/>
              <a:rect l="l" t="t" r="r" b="b"/>
              <a:pathLst>
                <a:path w="2685157" h="812800">
                  <a:moveTo>
                    <a:pt x="59990" y="0"/>
                  </a:moveTo>
                  <a:lnTo>
                    <a:pt x="2625167" y="0"/>
                  </a:lnTo>
                  <a:cubicBezTo>
                    <a:pt x="2658299" y="0"/>
                    <a:pt x="2685157" y="26858"/>
                    <a:pt x="2685157" y="59990"/>
                  </a:cubicBezTo>
                  <a:lnTo>
                    <a:pt x="2685157" y="752810"/>
                  </a:lnTo>
                  <a:cubicBezTo>
                    <a:pt x="2685157" y="785942"/>
                    <a:pt x="2658299" y="812800"/>
                    <a:pt x="2625167" y="812800"/>
                  </a:cubicBezTo>
                  <a:lnTo>
                    <a:pt x="59990" y="812800"/>
                  </a:lnTo>
                  <a:cubicBezTo>
                    <a:pt x="26858" y="812800"/>
                    <a:pt x="0" y="785942"/>
                    <a:pt x="0" y="752810"/>
                  </a:cubicBezTo>
                  <a:lnTo>
                    <a:pt x="0" y="59990"/>
                  </a:lnTo>
                  <a:cubicBezTo>
                    <a:pt x="0" y="26858"/>
                    <a:pt x="26858" y="0"/>
                    <a:pt x="59990" y="0"/>
                  </a:cubicBezTo>
                  <a:close/>
                </a:path>
              </a:pathLst>
            </a:custGeom>
            <a:solidFill>
              <a:srgbClr val="E51B0F"/>
            </a:solidFill>
          </p:spPr>
          <p:txBody>
            <a:bodyPr/>
            <a:lstStyle/>
            <a:p>
              <a:endParaRPr lang="fr-BE"/>
            </a:p>
          </p:txBody>
        </p:sp>
        <p:sp>
          <p:nvSpPr>
            <p:cNvPr id="5" name="TextBox 5"/>
            <p:cNvSpPr txBox="1"/>
            <p:nvPr/>
          </p:nvSpPr>
          <p:spPr>
            <a:xfrm>
              <a:off x="0" y="-47625"/>
              <a:ext cx="2685157" cy="860425"/>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3 NOTIONS CLÉS</a:t>
            </a:r>
          </a:p>
        </p:txBody>
      </p:sp>
      <p:sp>
        <p:nvSpPr>
          <p:cNvPr id="7" name="TextBox 7"/>
          <p:cNvSpPr txBox="1"/>
          <p:nvPr/>
        </p:nvSpPr>
        <p:spPr>
          <a:xfrm>
            <a:off x="9517259" y="1314450"/>
            <a:ext cx="7742041" cy="2533650"/>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Indice des prix à la consommation : chiffre qui montre l’évolution des prix au fil du temps sur base du panier de l’indice. Ce chiffre est publié chaque mois. </a:t>
            </a:r>
          </a:p>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Inflation : comparaison de l’indice des prix à la consommation sur 12 mois</a:t>
            </a:r>
          </a:p>
        </p:txBody>
      </p:sp>
      <p:grpSp>
        <p:nvGrpSpPr>
          <p:cNvPr id="8" name="Group 8"/>
          <p:cNvGrpSpPr/>
          <p:nvPr/>
        </p:nvGrpSpPr>
        <p:grpSpPr>
          <a:xfrm>
            <a:off x="9342916" y="4349750"/>
            <a:ext cx="10195206" cy="1767855"/>
            <a:chOff x="0" y="0"/>
            <a:chExt cx="2685157" cy="465608"/>
          </a:xfrm>
        </p:grpSpPr>
        <p:sp>
          <p:nvSpPr>
            <p:cNvPr id="9" name="Freeform 9"/>
            <p:cNvSpPr/>
            <p:nvPr/>
          </p:nvSpPr>
          <p:spPr>
            <a:xfrm>
              <a:off x="0" y="0"/>
              <a:ext cx="2685157" cy="465608"/>
            </a:xfrm>
            <a:custGeom>
              <a:avLst/>
              <a:gdLst/>
              <a:ahLst/>
              <a:cxnLst/>
              <a:rect l="l" t="t" r="r" b="b"/>
              <a:pathLst>
                <a:path w="2685157" h="465608">
                  <a:moveTo>
                    <a:pt x="59990" y="0"/>
                  </a:moveTo>
                  <a:lnTo>
                    <a:pt x="2625167" y="0"/>
                  </a:lnTo>
                  <a:cubicBezTo>
                    <a:pt x="2658299" y="0"/>
                    <a:pt x="2685157" y="26858"/>
                    <a:pt x="2685157" y="59990"/>
                  </a:cubicBezTo>
                  <a:lnTo>
                    <a:pt x="2685157" y="405618"/>
                  </a:lnTo>
                  <a:cubicBezTo>
                    <a:pt x="2685157" y="438749"/>
                    <a:pt x="2658299" y="465608"/>
                    <a:pt x="2625167" y="465608"/>
                  </a:cubicBezTo>
                  <a:lnTo>
                    <a:pt x="59990" y="465608"/>
                  </a:lnTo>
                  <a:cubicBezTo>
                    <a:pt x="26858" y="465608"/>
                    <a:pt x="0" y="438749"/>
                    <a:pt x="0" y="405618"/>
                  </a:cubicBezTo>
                  <a:lnTo>
                    <a:pt x="0" y="59990"/>
                  </a:lnTo>
                  <a:cubicBezTo>
                    <a:pt x="0" y="26858"/>
                    <a:pt x="26858" y="0"/>
                    <a:pt x="59990" y="0"/>
                  </a:cubicBezTo>
                  <a:close/>
                </a:path>
              </a:pathLst>
            </a:custGeom>
            <a:solidFill>
              <a:srgbClr val="E51B0F"/>
            </a:solidFill>
          </p:spPr>
          <p:txBody>
            <a:bodyPr/>
            <a:lstStyle/>
            <a:p>
              <a:endParaRPr lang="fr-BE"/>
            </a:p>
          </p:txBody>
        </p:sp>
        <p:sp>
          <p:nvSpPr>
            <p:cNvPr id="10" name="TextBox 10"/>
            <p:cNvSpPr txBox="1"/>
            <p:nvPr/>
          </p:nvSpPr>
          <p:spPr>
            <a:xfrm>
              <a:off x="0" y="-47625"/>
              <a:ext cx="2685157" cy="513233"/>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9342916" y="6355730"/>
            <a:ext cx="10195206" cy="3580442"/>
            <a:chOff x="0" y="0"/>
            <a:chExt cx="2685157" cy="942997"/>
          </a:xfrm>
        </p:grpSpPr>
        <p:sp>
          <p:nvSpPr>
            <p:cNvPr id="12" name="Freeform 12"/>
            <p:cNvSpPr/>
            <p:nvPr/>
          </p:nvSpPr>
          <p:spPr>
            <a:xfrm>
              <a:off x="0" y="0"/>
              <a:ext cx="2685157" cy="942997"/>
            </a:xfrm>
            <a:custGeom>
              <a:avLst/>
              <a:gdLst/>
              <a:ahLst/>
              <a:cxnLst/>
              <a:rect l="l" t="t" r="r" b="b"/>
              <a:pathLst>
                <a:path w="2685157" h="942997">
                  <a:moveTo>
                    <a:pt x="59990" y="0"/>
                  </a:moveTo>
                  <a:lnTo>
                    <a:pt x="2625167" y="0"/>
                  </a:lnTo>
                  <a:cubicBezTo>
                    <a:pt x="2658299" y="0"/>
                    <a:pt x="2685157" y="26858"/>
                    <a:pt x="2685157" y="59990"/>
                  </a:cubicBezTo>
                  <a:lnTo>
                    <a:pt x="2685157" y="883007"/>
                  </a:lnTo>
                  <a:cubicBezTo>
                    <a:pt x="2685157" y="916138"/>
                    <a:pt x="2658299" y="942997"/>
                    <a:pt x="2625167" y="942997"/>
                  </a:cubicBezTo>
                  <a:lnTo>
                    <a:pt x="59990" y="942997"/>
                  </a:lnTo>
                  <a:cubicBezTo>
                    <a:pt x="26858" y="942997"/>
                    <a:pt x="0" y="916138"/>
                    <a:pt x="0" y="883007"/>
                  </a:cubicBezTo>
                  <a:lnTo>
                    <a:pt x="0" y="59990"/>
                  </a:lnTo>
                  <a:cubicBezTo>
                    <a:pt x="0" y="26858"/>
                    <a:pt x="26858" y="0"/>
                    <a:pt x="59990" y="0"/>
                  </a:cubicBezTo>
                  <a:close/>
                </a:path>
              </a:pathLst>
            </a:custGeom>
            <a:solidFill>
              <a:srgbClr val="E51B0F"/>
            </a:solidFill>
          </p:spPr>
          <p:txBody>
            <a:bodyPr/>
            <a:lstStyle/>
            <a:p>
              <a:endParaRPr lang="fr-BE"/>
            </a:p>
          </p:txBody>
        </p:sp>
        <p:sp>
          <p:nvSpPr>
            <p:cNvPr id="13" name="TextBox 13"/>
            <p:cNvSpPr txBox="1"/>
            <p:nvPr/>
          </p:nvSpPr>
          <p:spPr>
            <a:xfrm>
              <a:off x="0" y="-47625"/>
              <a:ext cx="2685157" cy="990622"/>
            </a:xfrm>
            <a:prstGeom prst="rect">
              <a:avLst/>
            </a:prstGeom>
          </p:spPr>
          <p:txBody>
            <a:bodyPr lIns="50800" tIns="50800" rIns="50800" bIns="50800" rtlCol="0" anchor="ctr"/>
            <a:lstStyle/>
            <a:p>
              <a:pPr algn="ctr">
                <a:lnSpc>
                  <a:spcPts val="2800"/>
                </a:lnSpc>
              </a:pPr>
              <a:endParaRPr/>
            </a:p>
          </p:txBody>
        </p:sp>
      </p:grpSp>
      <p:sp>
        <p:nvSpPr>
          <p:cNvPr id="14" name="TextBox 14"/>
          <p:cNvSpPr txBox="1"/>
          <p:nvPr/>
        </p:nvSpPr>
        <p:spPr>
          <a:xfrm>
            <a:off x="9517259" y="4557121"/>
            <a:ext cx="8132810" cy="5048250"/>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Indice de santé : depuis 1994, panier de l’indice moins le tabac, l’alcool et les carburants automobiles </a:t>
            </a:r>
          </a:p>
          <a:p>
            <a:pPr algn="l">
              <a:lnSpc>
                <a:spcPts val="3300"/>
              </a:lnSpc>
            </a:pPr>
            <a:endParaRPr lang="en-US" sz="3000">
              <a:solidFill>
                <a:srgbClr val="FFFFFF"/>
              </a:solidFill>
              <a:latin typeface="Oscine Trial 1"/>
              <a:ea typeface="Oscine Trial 1"/>
              <a:cs typeface="Oscine Trial 1"/>
              <a:sym typeface="Oscine Trial 1"/>
            </a:endParaRPr>
          </a:p>
          <a:p>
            <a:pPr algn="l">
              <a:lnSpc>
                <a:spcPts val="3300"/>
              </a:lnSpc>
            </a:pPr>
            <a:endParaRPr lang="en-US" sz="3000">
              <a:solidFill>
                <a:srgbClr val="FFFFFF"/>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Indice santé lissé : moyenne arithmétique de l’indice de santé des 4 derniers mois (multipliée par un facteur de 0,98 depuis le saut d’index de 2015). </a:t>
            </a:r>
          </a:p>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L’indice lissé sert de base à l’indexation des pensions, des allocations sociales, des salaires et des traitements des fonctionnaires.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1B12"/>
        </a:solidFill>
        <a:effectLst/>
      </p:bgPr>
    </p:bg>
    <p:spTree>
      <p:nvGrpSpPr>
        <p:cNvPr id="1" name=""/>
        <p:cNvGrpSpPr/>
        <p:nvPr/>
      </p:nvGrpSpPr>
      <p:grpSpPr>
        <a:xfrm>
          <a:off x="0" y="0"/>
          <a:ext cx="0" cy="0"/>
          <a:chOff x="0" y="0"/>
          <a:chExt cx="0" cy="0"/>
        </a:xfrm>
      </p:grpSpPr>
      <p:sp>
        <p:nvSpPr>
          <p:cNvPr id="2" name="Freeform 2"/>
          <p:cNvSpPr/>
          <p:nvPr/>
        </p:nvSpPr>
        <p:spPr>
          <a:xfrm>
            <a:off x="15739849" y="779720"/>
            <a:ext cx="1519451" cy="1558411"/>
          </a:xfrm>
          <a:custGeom>
            <a:avLst/>
            <a:gdLst/>
            <a:ahLst/>
            <a:cxnLst/>
            <a:rect l="l" t="t" r="r" b="b"/>
            <a:pathLst>
              <a:path w="1519451" h="1558411">
                <a:moveTo>
                  <a:pt x="0" y="0"/>
                </a:moveTo>
                <a:lnTo>
                  <a:pt x="1519451" y="0"/>
                </a:lnTo>
                <a:lnTo>
                  <a:pt x="1519451" y="1558410"/>
                </a:lnTo>
                <a:lnTo>
                  <a:pt x="0" y="15584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Freeform 3"/>
          <p:cNvSpPr/>
          <p:nvPr/>
        </p:nvSpPr>
        <p:spPr>
          <a:xfrm>
            <a:off x="8211561" y="2743566"/>
            <a:ext cx="9740941" cy="6131063"/>
          </a:xfrm>
          <a:custGeom>
            <a:avLst/>
            <a:gdLst/>
            <a:ahLst/>
            <a:cxnLst/>
            <a:rect l="l" t="t" r="r" b="b"/>
            <a:pathLst>
              <a:path w="9740941" h="6131063">
                <a:moveTo>
                  <a:pt x="0" y="0"/>
                </a:moveTo>
                <a:lnTo>
                  <a:pt x="9740941" y="0"/>
                </a:lnTo>
                <a:lnTo>
                  <a:pt x="9740941" y="6131063"/>
                </a:lnTo>
                <a:lnTo>
                  <a:pt x="0" y="6131063"/>
                </a:lnTo>
                <a:lnTo>
                  <a:pt x="0" y="0"/>
                </a:lnTo>
                <a:close/>
              </a:path>
            </a:pathLst>
          </a:custGeom>
          <a:blipFill>
            <a:blip r:embed="rId4"/>
            <a:stretch>
              <a:fillRect/>
            </a:stretch>
          </a:blipFill>
        </p:spPr>
        <p:txBody>
          <a:bodyPr/>
          <a:lstStyle/>
          <a:p>
            <a:endParaRPr lang="fr-BE"/>
          </a:p>
        </p:txBody>
      </p:sp>
      <p:sp>
        <p:nvSpPr>
          <p:cNvPr id="4" name="TextBox 4"/>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FFFFFF"/>
                </a:solidFill>
                <a:latin typeface="Oscine Trial 2"/>
                <a:ea typeface="Oscine Trial 2"/>
                <a:cs typeface="Oscine Trial 2"/>
                <a:sym typeface="Oscine Trial 2"/>
              </a:rPr>
              <a:t>INDEXATION AUTOMATIQUE</a:t>
            </a:r>
          </a:p>
        </p:txBody>
      </p:sp>
      <p:sp>
        <p:nvSpPr>
          <p:cNvPr id="5" name="TextBox 5"/>
          <p:cNvSpPr txBox="1"/>
          <p:nvPr/>
        </p:nvSpPr>
        <p:spPr>
          <a:xfrm>
            <a:off x="1028700" y="4305300"/>
            <a:ext cx="6400800" cy="1695450"/>
          </a:xfrm>
          <a:prstGeom prst="rect">
            <a:avLst/>
          </a:prstGeom>
        </p:spPr>
        <p:txBody>
          <a:bodyPr lIns="0" tIns="0" rIns="0" bIns="0" rtlCol="0" anchor="t">
            <a:spAutoFit/>
          </a:bodyPr>
          <a:lstStyle/>
          <a:p>
            <a:pPr algn="l">
              <a:lnSpc>
                <a:spcPts val="3300"/>
              </a:lnSpc>
              <a:spcBef>
                <a:spcPct val="0"/>
              </a:spcBef>
            </a:pPr>
            <a:r>
              <a:rPr lang="en-US" sz="3000">
                <a:solidFill>
                  <a:srgbClr val="FFFFFF"/>
                </a:solidFill>
                <a:latin typeface="Oscine Trial 1"/>
                <a:ea typeface="Oscine Trial 1"/>
                <a:cs typeface="Oscine Trial 1"/>
                <a:sym typeface="Oscine Trial 1"/>
              </a:rPr>
              <a:t>3.1. Origine de l’indexation automatique</a:t>
            </a:r>
          </a:p>
          <a:p>
            <a:pPr algn="l">
              <a:lnSpc>
                <a:spcPts val="3300"/>
              </a:lnSpc>
              <a:spcBef>
                <a:spcPct val="0"/>
              </a:spcBef>
            </a:pPr>
            <a:r>
              <a:rPr lang="en-US" sz="3000">
                <a:solidFill>
                  <a:srgbClr val="FFFFFF"/>
                </a:solidFill>
                <a:latin typeface="Oscine Trial 1"/>
                <a:ea typeface="Oscine Trial 1"/>
                <a:cs typeface="Oscine Trial 1"/>
                <a:sym typeface="Oscine Trial 1"/>
              </a:rPr>
              <a:t>3.2. Diversité des systèmes d’indexation</a:t>
            </a:r>
          </a:p>
          <a:p>
            <a:pPr algn="l">
              <a:lnSpc>
                <a:spcPts val="3300"/>
              </a:lnSpc>
              <a:spcBef>
                <a:spcPct val="0"/>
              </a:spcBef>
            </a:pPr>
            <a:r>
              <a:rPr lang="en-US" sz="3000">
                <a:solidFill>
                  <a:srgbClr val="FFFFFF"/>
                </a:solidFill>
                <a:latin typeface="Oscine Trial 1"/>
                <a:ea typeface="Oscine Trial 1"/>
                <a:cs typeface="Oscine Trial 1"/>
                <a:sym typeface="Oscine Trial 1"/>
              </a:rPr>
              <a:t>3.3. Enjeux de l’indexation automatique</a:t>
            </a:r>
          </a:p>
          <a:p>
            <a:pPr algn="l">
              <a:lnSpc>
                <a:spcPts val="3300"/>
              </a:lnSpc>
              <a:spcBef>
                <a:spcPct val="0"/>
              </a:spcBef>
            </a:pPr>
            <a:r>
              <a:rPr lang="en-US" sz="3000">
                <a:solidFill>
                  <a:srgbClr val="FFFFFF"/>
                </a:solidFill>
                <a:latin typeface="Oscine Trial 1"/>
                <a:ea typeface="Oscine Trial 1"/>
                <a:cs typeface="Oscine Trial 1"/>
                <a:sym typeface="Oscine Trial 1"/>
              </a:rPr>
              <a:t>3.4. Attaques au système d’indexation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TextBox 2"/>
          <p:cNvSpPr txBox="1"/>
          <p:nvPr/>
        </p:nvSpPr>
        <p:spPr>
          <a:xfrm>
            <a:off x="6352072" y="2108200"/>
            <a:ext cx="10907228" cy="7562850"/>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Au début du XXe siècle, les travailleurs étaient sans défense face à l'augmentation du coût de la vie.</a:t>
            </a:r>
          </a:p>
          <a:p>
            <a:pPr algn="l">
              <a:lnSpc>
                <a:spcPts val="3300"/>
              </a:lnSpc>
            </a:pPr>
            <a:endParaRPr lang="en-US" sz="3000">
              <a:solidFill>
                <a:srgbClr val="000000"/>
              </a:solidFill>
              <a:latin typeface="Oscine Trial 1"/>
              <a:ea typeface="Oscine Trial 1"/>
              <a:cs typeface="Oscine Trial 1"/>
              <a:sym typeface="Oscine Trial 1"/>
            </a:endParaRPr>
          </a:p>
          <a:p>
            <a:pPr algn="l">
              <a:lnSpc>
                <a:spcPts val="3300"/>
              </a:lnSpc>
            </a:pPr>
            <a:endParaRPr lang="en-US" sz="3000">
              <a:solidFill>
                <a:srgbClr val="000000"/>
              </a:solidFill>
              <a:latin typeface="Oscine Trial 1"/>
              <a:ea typeface="Oscine Trial 1"/>
              <a:cs typeface="Oscine Trial 1"/>
              <a:sym typeface="Oscine Trial 1"/>
            </a:endParaRPr>
          </a:p>
          <a:p>
            <a:pPr algn="l">
              <a:lnSpc>
                <a:spcPts val="3300"/>
              </a:lnSpc>
            </a:pP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Conséquence? Appauvrissement des travailleurs au fur et à mesure que les prix augmentaient.</a:t>
            </a:r>
          </a:p>
          <a:p>
            <a:pPr algn="l">
              <a:lnSpc>
                <a:spcPts val="3300"/>
              </a:lnSpc>
            </a:pPr>
            <a:endParaRPr lang="en-US" sz="3000">
              <a:solidFill>
                <a:srgbClr val="000000"/>
              </a:solidFill>
              <a:latin typeface="Oscine Trial 1"/>
              <a:ea typeface="Oscine Trial 1"/>
              <a:cs typeface="Oscine Trial 1"/>
              <a:sym typeface="Oscine Trial 1"/>
            </a:endParaRPr>
          </a:p>
          <a:p>
            <a:pPr algn="l">
              <a:lnSpc>
                <a:spcPts val="3300"/>
              </a:lnSpc>
            </a:pPr>
            <a:endParaRPr lang="en-US" sz="3000">
              <a:solidFill>
                <a:srgbClr val="000000"/>
              </a:solidFill>
              <a:latin typeface="Oscine Trial 1"/>
              <a:ea typeface="Oscine Trial 1"/>
              <a:cs typeface="Oscine Trial 1"/>
              <a:sym typeface="Oscine Trial 1"/>
            </a:endParaRPr>
          </a:p>
          <a:p>
            <a:pPr algn="l">
              <a:lnSpc>
                <a:spcPts val="3300"/>
              </a:lnSpc>
            </a:pP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Progressivement, des systèmes de négociation collective ont été négociés dans divers secteurs afin de s'assurer que les salaires soient ajustés au coût de la vie.</a:t>
            </a:r>
          </a:p>
          <a:p>
            <a:pPr algn="l">
              <a:lnSpc>
                <a:spcPts val="3300"/>
              </a:lnSpc>
            </a:pPr>
            <a:endParaRPr lang="en-US" sz="3000">
              <a:solidFill>
                <a:srgbClr val="000000"/>
              </a:solidFill>
              <a:latin typeface="Oscine Trial 1"/>
              <a:ea typeface="Oscine Trial 1"/>
              <a:cs typeface="Oscine Trial 1"/>
              <a:sym typeface="Oscine Trial 1"/>
            </a:endParaRPr>
          </a:p>
          <a:p>
            <a:pPr algn="l">
              <a:lnSpc>
                <a:spcPts val="3300"/>
              </a:lnSpc>
            </a:pP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L'indexation automatique est désormais appliquée dans presque tous les secteurs de l'économie. La manière dont cela est fait varie d'un secteur à l'autre.</a:t>
            </a:r>
          </a:p>
        </p:txBody>
      </p:sp>
      <p:sp>
        <p:nvSpPr>
          <p:cNvPr id="3" name="Freeform 3"/>
          <p:cNvSpPr/>
          <p:nvPr/>
        </p:nvSpPr>
        <p:spPr>
          <a:xfrm rot="-5400000">
            <a:off x="2730947" y="5276250"/>
            <a:ext cx="6808225" cy="434024"/>
          </a:xfrm>
          <a:custGeom>
            <a:avLst/>
            <a:gdLst/>
            <a:ahLst/>
            <a:cxnLst/>
            <a:rect l="l" t="t" r="r" b="b"/>
            <a:pathLst>
              <a:path w="6808225" h="434024">
                <a:moveTo>
                  <a:pt x="0" y="0"/>
                </a:moveTo>
                <a:lnTo>
                  <a:pt x="6808225" y="0"/>
                </a:lnTo>
                <a:lnTo>
                  <a:pt x="6808225" y="434024"/>
                </a:lnTo>
                <a:lnTo>
                  <a:pt x="0" y="434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4" name="TextBox 4"/>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ORIGINE</a:t>
            </a:r>
          </a:p>
        </p:txBody>
      </p:sp>
      <p:sp>
        <p:nvSpPr>
          <p:cNvPr id="5" name="TextBox 5"/>
          <p:cNvSpPr txBox="1"/>
          <p:nvPr/>
        </p:nvSpPr>
        <p:spPr>
          <a:xfrm>
            <a:off x="304801" y="981075"/>
            <a:ext cx="725984" cy="542906"/>
          </a:xfrm>
          <a:prstGeom prst="rect">
            <a:avLst/>
          </a:prstGeom>
        </p:spPr>
        <p:txBody>
          <a:bodyPr wrap="square" lIns="0" tIns="0" rIns="0" bIns="0" rtlCol="0" anchor="t">
            <a:spAutoFit/>
          </a:bodyPr>
          <a:lstStyle/>
          <a:p>
            <a:pPr algn="ctr">
              <a:lnSpc>
                <a:spcPts val="4480"/>
              </a:lnSpc>
            </a:pPr>
            <a:r>
              <a:rPr lang="en-US" sz="3200">
                <a:solidFill>
                  <a:srgbClr val="000000"/>
                </a:solidFill>
                <a:latin typeface="Oscine Trial 3"/>
                <a:ea typeface="Oscine Trial 3"/>
                <a:cs typeface="Oscine Trial 3"/>
                <a:sym typeface="Oscine Trial 3"/>
              </a:rPr>
              <a:t>3.1</a:t>
            </a:r>
          </a:p>
        </p:txBody>
      </p:sp>
      <p:grpSp>
        <p:nvGrpSpPr>
          <p:cNvPr id="6" name="Group 6"/>
          <p:cNvGrpSpPr/>
          <p:nvPr/>
        </p:nvGrpSpPr>
        <p:grpSpPr>
          <a:xfrm>
            <a:off x="-6812631" y="8159103"/>
            <a:ext cx="8897787" cy="9268529"/>
            <a:chOff x="0" y="0"/>
            <a:chExt cx="609600" cy="635000"/>
          </a:xfrm>
        </p:grpSpPr>
        <p:sp>
          <p:nvSpPr>
            <p:cNvPr id="7" name="Freeform 7"/>
            <p:cNvSpPr/>
            <p:nvPr/>
          </p:nvSpPr>
          <p:spPr>
            <a:xfrm>
              <a:off x="0" y="0"/>
              <a:ext cx="609600" cy="635000"/>
            </a:xfrm>
            <a:custGeom>
              <a:avLst/>
              <a:gdLst/>
              <a:ahLst/>
              <a:cxnLst/>
              <a:rect l="l" t="t" r="r" b="b"/>
              <a:pathLst>
                <a:path w="609600" h="635000">
                  <a:moveTo>
                    <a:pt x="490404" y="7881"/>
                  </a:moveTo>
                  <a:cubicBezTo>
                    <a:pt x="397930" y="-22904"/>
                    <a:pt x="331498" y="44197"/>
                    <a:pt x="304789" y="76966"/>
                  </a:cubicBezTo>
                  <a:cubicBezTo>
                    <a:pt x="278074" y="44194"/>
                    <a:pt x="211651" y="-22902"/>
                    <a:pt x="119184" y="7881"/>
                  </a:cubicBezTo>
                  <a:cubicBezTo>
                    <a:pt x="21467" y="40412"/>
                    <a:pt x="-17861" y="140407"/>
                    <a:pt x="7510" y="263481"/>
                  </a:cubicBezTo>
                  <a:cubicBezTo>
                    <a:pt x="45646" y="448475"/>
                    <a:pt x="229635" y="596927"/>
                    <a:pt x="304789" y="635000"/>
                  </a:cubicBezTo>
                  <a:cubicBezTo>
                    <a:pt x="379933" y="596938"/>
                    <a:pt x="563954" y="448485"/>
                    <a:pt x="602092" y="263481"/>
                  </a:cubicBezTo>
                  <a:cubicBezTo>
                    <a:pt x="627463" y="140407"/>
                    <a:pt x="588123" y="40412"/>
                    <a:pt x="490404" y="7881"/>
                  </a:cubicBezTo>
                  <a:close/>
                </a:path>
              </a:pathLst>
            </a:custGeom>
            <a:solidFill>
              <a:srgbClr val="E51B0F"/>
            </a:solidFill>
          </p:spPr>
          <p:txBody>
            <a:bodyPr/>
            <a:lstStyle/>
            <a:p>
              <a:endParaRPr lang="fr-BE"/>
            </a:p>
          </p:txBody>
        </p:sp>
        <p:sp>
          <p:nvSpPr>
            <p:cNvPr id="8" name="TextBox 8"/>
            <p:cNvSpPr txBox="1"/>
            <p:nvPr/>
          </p:nvSpPr>
          <p:spPr>
            <a:xfrm>
              <a:off x="38100" y="50800"/>
              <a:ext cx="533400" cy="5080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028700" y="2725486"/>
            <a:ext cx="12960624" cy="967095"/>
          </a:xfrm>
          <a:custGeom>
            <a:avLst/>
            <a:gdLst/>
            <a:ahLst/>
            <a:cxnLst/>
            <a:rect l="l" t="t" r="r" b="b"/>
            <a:pathLst>
              <a:path w="12960624" h="967095">
                <a:moveTo>
                  <a:pt x="0" y="0"/>
                </a:moveTo>
                <a:lnTo>
                  <a:pt x="12960624" y="0"/>
                </a:lnTo>
                <a:lnTo>
                  <a:pt x="12960624" y="967095"/>
                </a:lnTo>
                <a:lnTo>
                  <a:pt x="0" y="967095"/>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BE"/>
          </a:p>
        </p:txBody>
      </p:sp>
      <p:sp>
        <p:nvSpPr>
          <p:cNvPr id="3" name="TextBox 3"/>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PAS D’INDEXATION AUTOMATIQUE?</a:t>
            </a:r>
          </a:p>
        </p:txBody>
      </p:sp>
      <p:sp>
        <p:nvSpPr>
          <p:cNvPr id="4" name="TextBox 4"/>
          <p:cNvSpPr txBox="1"/>
          <p:nvPr/>
        </p:nvSpPr>
        <p:spPr>
          <a:xfrm>
            <a:off x="1028700" y="4349806"/>
            <a:ext cx="16230600" cy="2533650"/>
          </a:xfrm>
          <a:prstGeom prst="rect">
            <a:avLst/>
          </a:prstGeom>
        </p:spPr>
        <p:txBody>
          <a:bodyPr lIns="0" tIns="0" rIns="0" bIns="0" rtlCol="0" anchor="t">
            <a:spAutoFit/>
          </a:bodyPr>
          <a:lstStyle/>
          <a:p>
            <a:pPr algn="l">
              <a:lnSpc>
                <a:spcPts val="3300"/>
              </a:lnSpc>
              <a:spcBef>
                <a:spcPct val="0"/>
              </a:spcBef>
            </a:pPr>
            <a:r>
              <a:rPr lang="en-US" sz="3000">
                <a:solidFill>
                  <a:srgbClr val="000000"/>
                </a:solidFill>
                <a:latin typeface="Oscine Trial 1"/>
                <a:ea typeface="Oscine Trial 1"/>
                <a:cs typeface="Oscine Trial 1"/>
                <a:sym typeface="Oscine Trial 1"/>
              </a:rPr>
              <a:t>Extrait rapport CCE 2023:</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r>
              <a:rPr lang="en-US" sz="3000">
                <a:solidFill>
                  <a:srgbClr val="000000"/>
                </a:solidFill>
                <a:latin typeface="Oscine Trial 1"/>
                <a:ea typeface="Oscine Trial 1"/>
                <a:cs typeface="Oscine Trial 1"/>
                <a:sym typeface="Oscine Trial 1"/>
              </a:rPr>
              <a:t>2% des travailleurs du secteur privé ne sont pas couverts par un système d’indexation au niveau de la commission paritaire, soit parce que leur commission paritaire ne prévoit pas de système d’indexation, soit parce qu’ils ne sont couverts par aucune commission paritaire. Cependant, il est possible que ces travailleurs reçoivent une indexation automatique au sein de leur entreprise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4173200" y="3175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TextBox 3"/>
          <p:cNvSpPr txBox="1"/>
          <p:nvPr/>
        </p:nvSpPr>
        <p:spPr>
          <a:xfrm>
            <a:off x="6352072" y="2108200"/>
            <a:ext cx="10907228" cy="438150"/>
          </a:xfrm>
          <a:prstGeom prst="rect">
            <a:avLst/>
          </a:prstGeom>
        </p:spPr>
        <p:txBody>
          <a:bodyPr lIns="0" tIns="0" rIns="0" bIns="0" rtlCol="0" anchor="t">
            <a:spAutoFit/>
          </a:bodyPr>
          <a:lstStyle/>
          <a:p>
            <a:pPr marL="647700" lvl="1" indent="-323850" algn="l">
              <a:lnSpc>
                <a:spcPts val="3300"/>
              </a:lnSpc>
              <a:buFont typeface="Arial"/>
              <a:buChar char="•"/>
            </a:pPr>
            <a:endParaRPr/>
          </a:p>
        </p:txBody>
      </p:sp>
      <p:sp>
        <p:nvSpPr>
          <p:cNvPr id="4" name="TextBox 4"/>
          <p:cNvSpPr txBox="1"/>
          <p:nvPr/>
        </p:nvSpPr>
        <p:spPr>
          <a:xfrm>
            <a:off x="1028700" y="1095375"/>
            <a:ext cx="15627418" cy="196532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DIVERSITÉ DES SYSTÈMES D’INDEXATION</a:t>
            </a:r>
          </a:p>
        </p:txBody>
      </p:sp>
      <p:sp>
        <p:nvSpPr>
          <p:cNvPr id="5" name="TextBox 5"/>
          <p:cNvSpPr txBox="1"/>
          <p:nvPr/>
        </p:nvSpPr>
        <p:spPr>
          <a:xfrm>
            <a:off x="228600" y="981075"/>
            <a:ext cx="842605" cy="542906"/>
          </a:xfrm>
          <a:prstGeom prst="rect">
            <a:avLst/>
          </a:prstGeom>
        </p:spPr>
        <p:txBody>
          <a:bodyPr wrap="square" lIns="0" tIns="0" rIns="0" bIns="0" rtlCol="0" anchor="t">
            <a:spAutoFit/>
          </a:bodyPr>
          <a:lstStyle/>
          <a:p>
            <a:pPr algn="ctr">
              <a:lnSpc>
                <a:spcPts val="4480"/>
              </a:lnSpc>
            </a:pPr>
            <a:r>
              <a:rPr lang="en-US" sz="3200">
                <a:solidFill>
                  <a:srgbClr val="000000"/>
                </a:solidFill>
                <a:latin typeface="Oscine Trial 3"/>
                <a:ea typeface="Oscine Trial 3"/>
                <a:cs typeface="Oscine Trial 3"/>
                <a:sym typeface="Oscine Trial 3"/>
              </a:rPr>
              <a:t>3.2</a:t>
            </a:r>
          </a:p>
        </p:txBody>
      </p:sp>
      <p:sp>
        <p:nvSpPr>
          <p:cNvPr id="6" name="TextBox 6"/>
          <p:cNvSpPr txBox="1"/>
          <p:nvPr/>
        </p:nvSpPr>
        <p:spPr>
          <a:xfrm>
            <a:off x="1028700" y="4359331"/>
            <a:ext cx="5753621" cy="2174875"/>
          </a:xfrm>
          <a:prstGeom prst="rect">
            <a:avLst/>
          </a:prstGeom>
        </p:spPr>
        <p:txBody>
          <a:bodyPr lIns="0" tIns="0" rIns="0" bIns="0" rtlCol="0" anchor="t">
            <a:spAutoFit/>
          </a:bodyPr>
          <a:lstStyle/>
          <a:p>
            <a:pPr algn="l">
              <a:lnSpc>
                <a:spcPts val="3849"/>
              </a:lnSpc>
            </a:pPr>
            <a:r>
              <a:rPr lang="en-US" sz="3499">
                <a:solidFill>
                  <a:srgbClr val="000000"/>
                </a:solidFill>
                <a:latin typeface="Oscine Trial 2"/>
                <a:ea typeface="Oscine Trial 2"/>
                <a:cs typeface="Oscine Trial 2"/>
                <a:sym typeface="Oscine Trial 2"/>
              </a:rPr>
              <a:t>Secteur public</a:t>
            </a:r>
          </a:p>
          <a:p>
            <a:pPr algn="l">
              <a:lnSpc>
                <a:spcPts val="3300"/>
              </a:lnSpc>
              <a:spcBef>
                <a:spcPct val="0"/>
              </a:spcBef>
            </a:pPr>
            <a:r>
              <a:rPr lang="en-US" sz="3000">
                <a:solidFill>
                  <a:srgbClr val="000000"/>
                </a:solidFill>
                <a:latin typeface="Oscine Trial 1"/>
                <a:ea typeface="Oscine Trial 1"/>
                <a:cs typeface="Oscine Trial 1"/>
                <a:sym typeface="Oscine Trial 1"/>
              </a:rPr>
              <a:t>Dépassement de l’indice-pivot= 2% d’indexation 3 mois après le dépassement du pivot</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p:txBody>
      </p:sp>
      <p:sp>
        <p:nvSpPr>
          <p:cNvPr id="7" name="TextBox 7"/>
          <p:cNvSpPr txBox="1"/>
          <p:nvPr/>
        </p:nvSpPr>
        <p:spPr>
          <a:xfrm>
            <a:off x="9497049" y="4359331"/>
            <a:ext cx="7159069" cy="4719241"/>
          </a:xfrm>
          <a:prstGeom prst="rect">
            <a:avLst/>
          </a:prstGeom>
        </p:spPr>
        <p:txBody>
          <a:bodyPr lIns="0" tIns="0" rIns="0" bIns="0" rtlCol="0" anchor="t">
            <a:spAutoFit/>
          </a:bodyPr>
          <a:lstStyle/>
          <a:p>
            <a:pPr algn="l">
              <a:lnSpc>
                <a:spcPts val="3849"/>
              </a:lnSpc>
            </a:pPr>
            <a:r>
              <a:rPr lang="en-US" sz="3450" err="1">
                <a:solidFill>
                  <a:srgbClr val="000000"/>
                </a:solidFill>
                <a:latin typeface="Oscine Trial 2"/>
                <a:ea typeface="Oscine Trial 2"/>
                <a:cs typeface="Oscine Trial 2"/>
                <a:sym typeface="Oscine Trial 2"/>
              </a:rPr>
              <a:t>Secteur</a:t>
            </a:r>
            <a:r>
              <a:rPr lang="en-US" sz="3450">
                <a:solidFill>
                  <a:srgbClr val="000000"/>
                </a:solidFill>
                <a:latin typeface="Oscine Trial 2"/>
                <a:ea typeface="Oscine Trial 2"/>
                <a:cs typeface="Oscine Trial 2"/>
                <a:sym typeface="Oscine Trial 2"/>
              </a:rPr>
              <a:t> </a:t>
            </a:r>
            <a:r>
              <a:rPr lang="en-US" sz="3450" err="1">
                <a:solidFill>
                  <a:srgbClr val="000000"/>
                </a:solidFill>
                <a:latin typeface="Oscine Trial 2"/>
                <a:ea typeface="Oscine Trial 2"/>
                <a:cs typeface="Oscine Trial 2"/>
                <a:sym typeface="Oscine Trial 2"/>
              </a:rPr>
              <a:t>privé</a:t>
            </a:r>
            <a:endParaRPr lang="en-US" sz="3450" err="1">
              <a:solidFill>
                <a:srgbClr val="000000"/>
              </a:solidFill>
              <a:latin typeface="Oscine Trial 2"/>
              <a:ea typeface="Oscine Trial 2"/>
              <a:cs typeface="Oscine Trial 2"/>
            </a:endParaRPr>
          </a:p>
          <a:p>
            <a:pPr algn="l">
              <a:lnSpc>
                <a:spcPts val="3300"/>
              </a:lnSpc>
            </a:pPr>
            <a:r>
              <a:rPr lang="en-US" sz="3000">
                <a:solidFill>
                  <a:srgbClr val="000000"/>
                </a:solidFill>
                <a:latin typeface="Oscine Trial 1"/>
                <a:ea typeface="Oscine Trial 1"/>
                <a:cs typeface="Oscine Trial 1"/>
                <a:sym typeface="Oscine Trial 1"/>
              </a:rPr>
              <a:t>Grande </a:t>
            </a:r>
            <a:r>
              <a:rPr lang="en-US" sz="3000" err="1">
                <a:solidFill>
                  <a:srgbClr val="000000"/>
                </a:solidFill>
                <a:latin typeface="Oscine Trial 1"/>
                <a:ea typeface="Oscine Trial 1"/>
                <a:cs typeface="Oscine Trial 1"/>
                <a:sym typeface="Oscine Trial 1"/>
              </a:rPr>
              <a:t>diversité</a:t>
            </a:r>
            <a:r>
              <a:rPr lang="en-US" sz="3000">
                <a:solidFill>
                  <a:srgbClr val="000000"/>
                </a:solidFill>
                <a:latin typeface="Oscine Trial 1"/>
                <a:ea typeface="Oscine Trial 1"/>
                <a:cs typeface="Oscine Trial 1"/>
                <a:sym typeface="Oscine Trial 1"/>
              </a:rPr>
              <a:t> de </a:t>
            </a:r>
            <a:r>
              <a:rPr lang="en-US" sz="3000" err="1">
                <a:solidFill>
                  <a:srgbClr val="000000"/>
                </a:solidFill>
                <a:latin typeface="Oscine Trial 1"/>
                <a:ea typeface="Oscine Trial 1"/>
                <a:cs typeface="Oscine Trial 1"/>
                <a:sym typeface="Oscine Trial 1"/>
              </a:rPr>
              <a:t>formules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d’indexation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selon</a:t>
            </a:r>
            <a:r>
              <a:rPr lang="en-US" sz="3000">
                <a:solidFill>
                  <a:srgbClr val="000000"/>
                </a:solidFill>
                <a:latin typeface="Oscine Trial 1"/>
                <a:ea typeface="Oscine Trial 1"/>
                <a:cs typeface="Oscine Trial 1"/>
                <a:sym typeface="Oscine Trial 1"/>
              </a:rPr>
              <a:t> les commissions </a:t>
            </a:r>
            <a:r>
              <a:rPr lang="en-US" sz="3000" err="1">
                <a:solidFill>
                  <a:srgbClr val="000000"/>
                </a:solidFill>
                <a:latin typeface="Oscine Trial 1"/>
                <a:ea typeface="Oscine Trial 1"/>
                <a:cs typeface="Oscine Trial 1"/>
                <a:sym typeface="Oscine Trial 1"/>
              </a:rPr>
              <a:t>paritaires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réglé</a:t>
            </a:r>
            <a:r>
              <a:rPr lang="en-US" sz="3000">
                <a:solidFill>
                  <a:srgbClr val="000000"/>
                </a:solidFill>
                <a:latin typeface="Oscine Trial 1"/>
                <a:ea typeface="Oscine Trial 1"/>
                <a:cs typeface="Oscine Trial 1"/>
                <a:sym typeface="Oscine Trial 1"/>
              </a:rPr>
              <a:t> par les CCT </a:t>
            </a:r>
            <a:r>
              <a:rPr lang="en-US" sz="3000" err="1">
                <a:solidFill>
                  <a:srgbClr val="000000"/>
                </a:solidFill>
                <a:latin typeface="Oscine Trial 1"/>
                <a:ea typeface="Oscine Trial 1"/>
                <a:cs typeface="Oscine Trial 1"/>
                <a:sym typeface="Oscine Trial 1"/>
              </a:rPr>
              <a:t>sectorielles</a:t>
            </a:r>
            <a:r>
              <a:rPr lang="en-US" sz="3000">
                <a:solidFill>
                  <a:srgbClr val="000000"/>
                </a:solidFill>
                <a:latin typeface="Oscine Trial 1"/>
                <a:ea typeface="Oscine Trial 1"/>
                <a:cs typeface="Oscine Trial 1"/>
                <a:sym typeface="Oscine Trial 1"/>
              </a:rPr>
              <a:t>)</a:t>
            </a:r>
            <a:endParaRPr lang="en-US" sz="3000">
              <a:solidFill>
                <a:srgbClr val="000000"/>
              </a:solidFill>
              <a:latin typeface="Oscine Trial 1"/>
              <a:ea typeface="Oscine Trial 1"/>
              <a:cs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indexations </a:t>
            </a:r>
            <a:r>
              <a:rPr lang="en-US" sz="3000" err="1">
                <a:solidFill>
                  <a:srgbClr val="000000"/>
                </a:solidFill>
                <a:latin typeface="Oscine Trial 1"/>
                <a:ea typeface="Oscine Trial 1"/>
                <a:cs typeface="Oscine Trial 1"/>
                <a:sym typeface="Oscine Trial 1"/>
              </a:rPr>
              <a:t>annuelles</a:t>
            </a:r>
            <a:r>
              <a:rPr lang="en-US" sz="3000">
                <a:solidFill>
                  <a:srgbClr val="000000"/>
                </a:solidFill>
                <a:latin typeface="Oscine Trial 1"/>
                <a:ea typeface="Oscine Trial 1"/>
                <a:cs typeface="Oscine Trial 1"/>
                <a:sym typeface="Oscine Trial 1"/>
              </a:rPr>
              <a:t> (ex: CP 200)</a:t>
            </a:r>
            <a:endParaRPr lang="en-US" sz="3000">
              <a:solidFill>
                <a:srgbClr val="000000"/>
              </a:solidFill>
              <a:latin typeface="Oscine Trial 1"/>
              <a:ea typeface="Oscine Trial 1"/>
              <a:cs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indexations </a:t>
            </a:r>
            <a:r>
              <a:rPr lang="en-US" sz="3000" err="1">
                <a:solidFill>
                  <a:srgbClr val="000000"/>
                </a:solidFill>
                <a:latin typeface="Oscine Trial 1"/>
                <a:ea typeface="Oscine Trial 1"/>
                <a:cs typeface="Oscine Trial 1"/>
                <a:sym typeface="Oscine Trial 1"/>
              </a:rPr>
              <a:t>mensuelles</a:t>
            </a:r>
            <a:r>
              <a:rPr lang="en-US" sz="3000">
                <a:solidFill>
                  <a:srgbClr val="000000"/>
                </a:solidFill>
                <a:latin typeface="Oscine Trial 1"/>
                <a:ea typeface="Oscine Trial 1"/>
                <a:cs typeface="Oscine Trial 1"/>
                <a:sym typeface="Oscine Trial 1"/>
              </a:rPr>
              <a:t> (ex: </a:t>
            </a:r>
            <a:r>
              <a:rPr lang="en-US" sz="3000" err="1">
                <a:solidFill>
                  <a:srgbClr val="000000"/>
                </a:solidFill>
                <a:latin typeface="Oscine Trial 1"/>
                <a:ea typeface="Oscine Trial 1"/>
                <a:cs typeface="Oscine Trial 1"/>
                <a:sym typeface="Oscine Trial 1"/>
              </a:rPr>
              <a:t>pétrole</a:t>
            </a:r>
            <a:r>
              <a:rPr lang="en-US" sz="3000">
                <a:solidFill>
                  <a:srgbClr val="000000"/>
                </a:solidFill>
                <a:latin typeface="Oscine Trial 1"/>
                <a:ea typeface="Oscine Trial 1"/>
                <a:cs typeface="Oscine Trial 1"/>
                <a:sym typeface="Oscine Trial 1"/>
              </a:rPr>
              <a:t>)</a:t>
            </a:r>
            <a:endParaRPr lang="en-US" sz="3000">
              <a:solidFill>
                <a:srgbClr val="000000"/>
              </a:solidFill>
              <a:latin typeface="Oscine Trial 1"/>
              <a:ea typeface="Oscine Trial 1"/>
              <a:cs typeface="Oscine Trial 1"/>
            </a:endParaRPr>
          </a:p>
          <a:p>
            <a:pPr marL="647700" lvl="1" indent="-323850">
              <a:lnSpc>
                <a:spcPts val="3300"/>
              </a:lnSpc>
              <a:buFont typeface="Arial"/>
              <a:buChar char="•"/>
            </a:pPr>
            <a:r>
              <a:rPr lang="en-US" sz="3000">
                <a:solidFill>
                  <a:srgbClr val="000000"/>
                </a:solidFill>
                <a:latin typeface="Oscine Trial 1"/>
                <a:ea typeface="Oscine Trial 1"/>
                <a:cs typeface="Oscine Trial 1"/>
                <a:sym typeface="Oscine Trial 1"/>
              </a:rPr>
              <a:t>indexations </a:t>
            </a:r>
            <a:r>
              <a:rPr lang="en-US" sz="3000" err="1">
                <a:solidFill>
                  <a:srgbClr val="000000"/>
                </a:solidFill>
                <a:latin typeface="Oscine Trial 1"/>
                <a:ea typeface="Oscine Trial 1"/>
                <a:cs typeface="Oscine Trial 1"/>
                <a:sym typeface="Oscine Trial 1"/>
              </a:rPr>
              <a:t>tous</a:t>
            </a:r>
            <a:r>
              <a:rPr lang="en-US" sz="3000">
                <a:solidFill>
                  <a:srgbClr val="000000"/>
                </a:solidFill>
                <a:latin typeface="Oscine Trial 1"/>
                <a:ea typeface="Oscine Trial 1"/>
                <a:cs typeface="Oscine Trial 1"/>
                <a:sym typeface="Oscine Trial 1"/>
              </a:rPr>
              <a:t> les 4 </a:t>
            </a:r>
            <a:r>
              <a:rPr lang="en-US" sz="3000" err="1">
                <a:solidFill>
                  <a:srgbClr val="000000"/>
                </a:solidFill>
                <a:latin typeface="Oscine Trial 1"/>
                <a:ea typeface="Oscine Trial 1"/>
                <a:cs typeface="Oscine Trial 1"/>
                <a:sym typeface="Oscine Trial 1"/>
              </a:rPr>
              <a:t>mois</a:t>
            </a:r>
            <a:r>
              <a:rPr lang="en-US" sz="3000">
                <a:solidFill>
                  <a:srgbClr val="000000"/>
                </a:solidFill>
                <a:latin typeface="Oscine Trial 1"/>
                <a:ea typeface="Oscine Trial 1"/>
                <a:cs typeface="Oscine Trial 1"/>
                <a:sym typeface="Oscine Trial 1"/>
              </a:rPr>
              <a:t> (ex : </a:t>
            </a:r>
            <a:r>
              <a:rPr lang="en-US" sz="3000" err="1">
                <a:solidFill>
                  <a:srgbClr val="000000"/>
                </a:solidFill>
                <a:latin typeface="Oscine Trial 1"/>
                <a:ea typeface="Oscine Trial 1"/>
                <a:cs typeface="Oscine Trial 1"/>
                <a:sym typeface="Oscine Trial 1"/>
              </a:rPr>
              <a:t>employés</a:t>
            </a:r>
            <a:r>
              <a:rPr lang="en-US" sz="3000">
                <a:solidFill>
                  <a:srgbClr val="000000"/>
                </a:solidFill>
                <a:latin typeface="Oscine Trial 1"/>
                <a:ea typeface="Oscine Trial 1"/>
                <a:cs typeface="Oscine Trial 1"/>
                <a:sym typeface="Oscine Trial 1"/>
              </a:rPr>
              <a:t> des études </a:t>
            </a:r>
            <a:r>
              <a:rPr lang="en-US" sz="3000" err="1">
                <a:solidFill>
                  <a:srgbClr val="000000"/>
                </a:solidFill>
                <a:latin typeface="Oscine Trial 1"/>
                <a:ea typeface="Oscine Trial 1"/>
                <a:cs typeface="Oscine Trial 1"/>
                <a:sym typeface="Oscine Trial 1"/>
              </a:rPr>
              <a:t>notariales</a:t>
            </a:r>
            <a:r>
              <a:rPr lang="en-US" sz="3000">
                <a:solidFill>
                  <a:srgbClr val="000000"/>
                </a:solidFill>
                <a:latin typeface="Oscine Trial 1"/>
                <a:ea typeface="Oscine Trial 1"/>
                <a:cs typeface="Oscine Trial 1"/>
                <a:sym typeface="Oscine Trial 1"/>
              </a:rPr>
              <a:t>)</a:t>
            </a:r>
            <a:endParaRPr lang="en-US" sz="3000">
              <a:solidFill>
                <a:srgbClr val="000000"/>
              </a:solidFill>
              <a:latin typeface="Oscine Trial 1"/>
              <a:ea typeface="Oscine Trial 1"/>
              <a:cs typeface="Oscine Trial 1"/>
            </a:endParaRPr>
          </a:p>
          <a:p>
            <a:pPr marL="647700" lvl="1" indent="-323850" algn="l">
              <a:lnSpc>
                <a:spcPts val="3300"/>
              </a:lnSpc>
              <a:buFont typeface="Arial"/>
              <a:buChar char="•"/>
            </a:pPr>
            <a:r>
              <a:rPr lang="en-US" sz="3000" err="1">
                <a:solidFill>
                  <a:srgbClr val="000000"/>
                </a:solidFill>
                <a:latin typeface="Oscine Trial 1"/>
                <a:ea typeface="Oscine Trial 1"/>
                <a:cs typeface="Oscine Trial 1"/>
                <a:sym typeface="Oscine Trial 1"/>
              </a:rPr>
              <a:t>dépassement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indice</a:t>
            </a:r>
            <a:r>
              <a:rPr lang="en-US" sz="3000">
                <a:solidFill>
                  <a:srgbClr val="000000"/>
                </a:solidFill>
                <a:latin typeface="Oscine Trial 1"/>
                <a:ea typeface="Oscine Trial 1"/>
                <a:cs typeface="Oscine Trial 1"/>
                <a:sym typeface="Oscine Trial 1"/>
              </a:rPr>
              <a:t>-pivot</a:t>
            </a:r>
            <a:endParaRPr lang="en-US" sz="3000">
              <a:solidFill>
                <a:srgbClr val="000000"/>
              </a:solidFill>
              <a:latin typeface="Oscine Trial 1"/>
              <a:ea typeface="Oscine Trial 1"/>
              <a:cs typeface="Oscine Trial 1"/>
            </a:endParaRP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endParaRPr lang="en-US" sz="3000">
              <a:solidFill>
                <a:srgbClr val="000000"/>
              </a:solidFill>
              <a:latin typeface="Oscine Trial 1"/>
              <a:ea typeface="Oscine Trial 1"/>
              <a:cs typeface="Oscine Trial 1"/>
              <a:sym typeface="Oscine Trial 1"/>
            </a:endParaRPr>
          </a:p>
        </p:txBody>
      </p:sp>
      <p:grpSp>
        <p:nvGrpSpPr>
          <p:cNvPr id="8" name="Group 8"/>
          <p:cNvGrpSpPr/>
          <p:nvPr/>
        </p:nvGrpSpPr>
        <p:grpSpPr>
          <a:xfrm>
            <a:off x="-6812631" y="8159103"/>
            <a:ext cx="8897787" cy="9268529"/>
            <a:chOff x="0" y="0"/>
            <a:chExt cx="609600" cy="635000"/>
          </a:xfrm>
        </p:grpSpPr>
        <p:sp>
          <p:nvSpPr>
            <p:cNvPr id="9" name="Freeform 9"/>
            <p:cNvSpPr/>
            <p:nvPr/>
          </p:nvSpPr>
          <p:spPr>
            <a:xfrm>
              <a:off x="0" y="0"/>
              <a:ext cx="609600" cy="635000"/>
            </a:xfrm>
            <a:custGeom>
              <a:avLst/>
              <a:gdLst/>
              <a:ahLst/>
              <a:cxnLst/>
              <a:rect l="l" t="t" r="r" b="b"/>
              <a:pathLst>
                <a:path w="609600" h="635000">
                  <a:moveTo>
                    <a:pt x="490404" y="7881"/>
                  </a:moveTo>
                  <a:cubicBezTo>
                    <a:pt x="397930" y="-22904"/>
                    <a:pt x="331498" y="44197"/>
                    <a:pt x="304789" y="76966"/>
                  </a:cubicBezTo>
                  <a:cubicBezTo>
                    <a:pt x="278074" y="44194"/>
                    <a:pt x="211651" y="-22902"/>
                    <a:pt x="119184" y="7881"/>
                  </a:cubicBezTo>
                  <a:cubicBezTo>
                    <a:pt x="21467" y="40412"/>
                    <a:pt x="-17861" y="140407"/>
                    <a:pt x="7510" y="263481"/>
                  </a:cubicBezTo>
                  <a:cubicBezTo>
                    <a:pt x="45646" y="448475"/>
                    <a:pt x="229635" y="596927"/>
                    <a:pt x="304789" y="635000"/>
                  </a:cubicBezTo>
                  <a:cubicBezTo>
                    <a:pt x="379933" y="596938"/>
                    <a:pt x="563954" y="448485"/>
                    <a:pt x="602092" y="263481"/>
                  </a:cubicBezTo>
                  <a:cubicBezTo>
                    <a:pt x="627463" y="140407"/>
                    <a:pt x="588123" y="40412"/>
                    <a:pt x="490404" y="7881"/>
                  </a:cubicBezTo>
                  <a:close/>
                </a:path>
              </a:pathLst>
            </a:custGeom>
            <a:solidFill>
              <a:srgbClr val="E51B0F"/>
            </a:solidFill>
          </p:spPr>
          <p:txBody>
            <a:bodyPr/>
            <a:lstStyle/>
            <a:p>
              <a:endParaRPr lang="fr-BE"/>
            </a:p>
          </p:txBody>
        </p:sp>
        <p:sp>
          <p:nvSpPr>
            <p:cNvPr id="10" name="TextBox 10"/>
            <p:cNvSpPr txBox="1"/>
            <p:nvPr/>
          </p:nvSpPr>
          <p:spPr>
            <a:xfrm>
              <a:off x="38100" y="50800"/>
              <a:ext cx="533400" cy="5080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828800" y="1028700"/>
            <a:ext cx="14630400" cy="8229600"/>
          </a:xfrm>
          <a:custGeom>
            <a:avLst/>
            <a:gdLst/>
            <a:ahLst/>
            <a:cxnLst/>
            <a:rect l="l" t="t" r="r" b="b"/>
            <a:pathLst>
              <a:path w="14630400" h="8229600">
                <a:moveTo>
                  <a:pt x="0" y="0"/>
                </a:moveTo>
                <a:lnTo>
                  <a:pt x="14630400" y="0"/>
                </a:lnTo>
                <a:lnTo>
                  <a:pt x="14630400" y="8229600"/>
                </a:lnTo>
                <a:lnTo>
                  <a:pt x="0" y="82296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BE"/>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a:extLst>
            <a:ext uri="{FF2B5EF4-FFF2-40B4-BE49-F238E27FC236}">
              <a16:creationId xmlns:a16="http://schemas.microsoft.com/office/drawing/2014/main" id="{D09C5819-41A3-8EDD-B41A-B757433E685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E7637CC-4985-8376-CB87-51B04EF9E4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7022"/>
            <a:ext cx="6324600" cy="9233626"/>
          </a:xfrm>
          <a:prstGeom prst="rect">
            <a:avLst/>
          </a:prstGeom>
          <a:noFill/>
          <a:ln>
            <a:noFill/>
          </a:ln>
        </p:spPr>
      </p:pic>
      <p:graphicFrame>
        <p:nvGraphicFramePr>
          <p:cNvPr id="5" name="Tableau 4">
            <a:extLst>
              <a:ext uri="{FF2B5EF4-FFF2-40B4-BE49-F238E27FC236}">
                <a16:creationId xmlns:a16="http://schemas.microsoft.com/office/drawing/2014/main" id="{C11EB558-2AAB-A2B2-81DD-83B72ECEA5B3}"/>
              </a:ext>
            </a:extLst>
          </p:cNvPr>
          <p:cNvGraphicFramePr>
            <a:graphicFrameLocks noGrp="1"/>
          </p:cNvGraphicFramePr>
          <p:nvPr>
            <p:extLst>
              <p:ext uri="{D42A27DB-BD31-4B8C-83A1-F6EECF244321}">
                <p14:modId xmlns:p14="http://schemas.microsoft.com/office/powerpoint/2010/main" val="3005984474"/>
              </p:ext>
            </p:extLst>
          </p:nvPr>
        </p:nvGraphicFramePr>
        <p:xfrm>
          <a:off x="6781800" y="419100"/>
          <a:ext cx="11125199" cy="8412480"/>
        </p:xfrm>
        <a:graphic>
          <a:graphicData uri="http://schemas.openxmlformats.org/drawingml/2006/table">
            <a:tbl>
              <a:tblPr firstRow="1" firstCol="1" bandRow="1">
                <a:tableStyleId>{5C22544A-7EE6-4342-B048-85BDC9FD1C3A}</a:tableStyleId>
              </a:tblPr>
              <a:tblGrid>
                <a:gridCol w="2753160">
                  <a:extLst>
                    <a:ext uri="{9D8B030D-6E8A-4147-A177-3AD203B41FA5}">
                      <a16:colId xmlns:a16="http://schemas.microsoft.com/office/drawing/2014/main" val="989097319"/>
                    </a:ext>
                  </a:extLst>
                </a:gridCol>
                <a:gridCol w="2753160">
                  <a:extLst>
                    <a:ext uri="{9D8B030D-6E8A-4147-A177-3AD203B41FA5}">
                      <a16:colId xmlns:a16="http://schemas.microsoft.com/office/drawing/2014/main" val="554263780"/>
                    </a:ext>
                  </a:extLst>
                </a:gridCol>
                <a:gridCol w="2865719">
                  <a:extLst>
                    <a:ext uri="{9D8B030D-6E8A-4147-A177-3AD203B41FA5}">
                      <a16:colId xmlns:a16="http://schemas.microsoft.com/office/drawing/2014/main" val="3872176502"/>
                    </a:ext>
                  </a:extLst>
                </a:gridCol>
                <a:gridCol w="2753160">
                  <a:extLst>
                    <a:ext uri="{9D8B030D-6E8A-4147-A177-3AD203B41FA5}">
                      <a16:colId xmlns:a16="http://schemas.microsoft.com/office/drawing/2014/main" val="3742077892"/>
                    </a:ext>
                  </a:extLst>
                </a:gridCol>
              </a:tblGrid>
              <a:tr h="234433">
                <a:tc>
                  <a:txBody>
                    <a:bodyPr/>
                    <a:lstStyle/>
                    <a:p>
                      <a:pPr>
                        <a:buNone/>
                      </a:pPr>
                      <a:r>
                        <a:rPr lang="fr-BE" sz="2400" kern="100">
                          <a:effectLst/>
                        </a:rPr>
                        <a:t>Secteur</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tc>
                  <a:txBody>
                    <a:bodyPr/>
                    <a:lstStyle/>
                    <a:p>
                      <a:pPr>
                        <a:buNone/>
                      </a:pPr>
                      <a:r>
                        <a:rPr lang="fr-BE" sz="2400" kern="100">
                          <a:effectLst/>
                        </a:rPr>
                        <a:t>Formule</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tc>
                  <a:txBody>
                    <a:bodyPr/>
                    <a:lstStyle/>
                    <a:p>
                      <a:pPr>
                        <a:buNone/>
                      </a:pPr>
                      <a:r>
                        <a:rPr lang="fr-BE" sz="2400" kern="100">
                          <a:effectLst/>
                        </a:rPr>
                        <a:t>concrètement</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tc>
                  <a:txBody>
                    <a:bodyPr/>
                    <a:lstStyle/>
                    <a:p>
                      <a:pPr>
                        <a:buNone/>
                      </a:pPr>
                      <a:r>
                        <a:rPr lang="fr-BE" sz="2400" kern="100">
                          <a:effectLst/>
                        </a:rPr>
                        <a:t>résultat</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extLst>
                  <a:ext uri="{0D108BD9-81ED-4DB2-BD59-A6C34878D82A}">
                    <a16:rowId xmlns:a16="http://schemas.microsoft.com/office/drawing/2014/main" val="2256579793"/>
                  </a:ext>
                </a:extLst>
              </a:tr>
              <a:tr h="1184369">
                <a:tc>
                  <a:txBody>
                    <a:bodyPr/>
                    <a:lstStyle/>
                    <a:p>
                      <a:pPr>
                        <a:buNone/>
                      </a:pPr>
                      <a:r>
                        <a:rPr lang="fr-BE" sz="2400" kern="100">
                          <a:effectLst/>
                        </a:rPr>
                        <a:t>Public et allocations sociales</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tc>
                  <a:txBody>
                    <a:bodyPr/>
                    <a:lstStyle/>
                    <a:p>
                      <a:pPr>
                        <a:buNone/>
                      </a:pPr>
                      <a:r>
                        <a:rPr lang="fr-BE" sz="2400" kern="100">
                          <a:effectLst/>
                        </a:rPr>
                        <a:t>Dépassement de indice-pivot déclenche 2% indexation</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tc>
                  <a:txBody>
                    <a:bodyPr/>
                    <a:lstStyle/>
                    <a:p>
                      <a:pPr>
                        <a:buNone/>
                      </a:pPr>
                      <a:r>
                        <a:rPr lang="fr-BE" sz="2400" kern="100">
                          <a:effectLst/>
                        </a:rPr>
                        <a:t>Indice-pivot décembre 2025 : 133,28</a:t>
                      </a:r>
                    </a:p>
                    <a:p>
                      <a:pPr>
                        <a:buNone/>
                      </a:pPr>
                      <a:r>
                        <a:rPr lang="fr-BE" sz="2400" kern="100">
                          <a:effectLst/>
                        </a:rPr>
                        <a:t>ISL décembre 2025 : 133,33 </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tc>
                  <a:txBody>
                    <a:bodyPr/>
                    <a:lstStyle/>
                    <a:p>
                      <a:pPr>
                        <a:buNone/>
                      </a:pPr>
                      <a:r>
                        <a:rPr lang="fr-BE" sz="2400" kern="100">
                          <a:effectLst/>
                        </a:rPr>
                        <a:t>Indexation de 2% en mars 2026</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extLst>
                  <a:ext uri="{0D108BD9-81ED-4DB2-BD59-A6C34878D82A}">
                    <a16:rowId xmlns:a16="http://schemas.microsoft.com/office/drawing/2014/main" val="2999096419"/>
                  </a:ext>
                </a:extLst>
              </a:tr>
              <a:tr h="2358971">
                <a:tc>
                  <a:txBody>
                    <a:bodyPr/>
                    <a:lstStyle/>
                    <a:p>
                      <a:pPr>
                        <a:buNone/>
                      </a:pPr>
                      <a:r>
                        <a:rPr lang="fr-BE" sz="2400" kern="100">
                          <a:effectLst/>
                        </a:rPr>
                        <a:t>CP 200</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tc>
                  <a:txBody>
                    <a:bodyPr/>
                    <a:lstStyle/>
                    <a:p>
                      <a:pPr>
                        <a:buNone/>
                      </a:pPr>
                      <a:r>
                        <a:rPr lang="fr-BE" sz="2400" kern="100">
                          <a:effectLst/>
                        </a:rPr>
                        <a:t>Indexation en janvier sur base de moyenne ISL de novembre et de décembre de l'année X / la moyenne des ISL de novembre et décembre de l'année X-1</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tc>
                  <a:txBody>
                    <a:bodyPr/>
                    <a:lstStyle/>
                    <a:p>
                      <a:pPr>
                        <a:buNone/>
                      </a:pPr>
                      <a:r>
                        <a:rPr lang="fr-BE" sz="2400" kern="100">
                          <a:effectLst/>
                        </a:rPr>
                        <a:t>((133,07+133,33)/2)  divisé par ((130,22+130,42)/2)</a:t>
                      </a:r>
                    </a:p>
                    <a:p>
                      <a:pPr>
                        <a:buNone/>
                      </a:pPr>
                      <a:r>
                        <a:rPr lang="fr-BE" sz="2400" kern="100">
                          <a:effectLst/>
                        </a:rPr>
                        <a:t>-1</a:t>
                      </a:r>
                    </a:p>
                    <a:p>
                      <a:pPr marL="342900" lvl="0" indent="-342900">
                        <a:buFont typeface="Wingdings" panose="05000000000000000000" pitchFamily="2" charset="2"/>
                        <a:buChar char=""/>
                      </a:pPr>
                      <a:r>
                        <a:rPr lang="fr-BE" sz="2400" kern="100">
                          <a:effectLst/>
                        </a:rPr>
                        <a:t>(133,2/130,32) -1</a:t>
                      </a:r>
                    </a:p>
                    <a:p>
                      <a:pPr marL="342900" lvl="0" indent="-342900">
                        <a:buFont typeface="Wingdings" panose="05000000000000000000" pitchFamily="2" charset="2"/>
                        <a:buChar char=""/>
                      </a:pPr>
                      <a:r>
                        <a:rPr lang="fr-BE" sz="2400" kern="100">
                          <a:effectLst/>
                        </a:rPr>
                        <a:t>2,21%</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tc>
                  <a:txBody>
                    <a:bodyPr/>
                    <a:lstStyle/>
                    <a:p>
                      <a:pPr>
                        <a:buNone/>
                      </a:pPr>
                      <a:r>
                        <a:rPr lang="fr-BE" sz="2400" kern="100">
                          <a:effectLst/>
                        </a:rPr>
                        <a:t>Indexation en janvier 2026 de 2,21%</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extLst>
                  <a:ext uri="{0D108BD9-81ED-4DB2-BD59-A6C34878D82A}">
                    <a16:rowId xmlns:a16="http://schemas.microsoft.com/office/drawing/2014/main" val="118959184"/>
                  </a:ext>
                </a:extLst>
              </a:tr>
              <a:tr h="2348389">
                <a:tc>
                  <a:txBody>
                    <a:bodyPr/>
                    <a:lstStyle/>
                    <a:p>
                      <a:pPr>
                        <a:buNone/>
                      </a:pPr>
                      <a:r>
                        <a:rPr lang="fr-BE" sz="2400" kern="100">
                          <a:effectLst/>
                        </a:rPr>
                        <a:t>Fabrications métalliques</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tc>
                  <a:txBody>
                    <a:bodyPr/>
                    <a:lstStyle/>
                    <a:p>
                      <a:pPr>
                        <a:buNone/>
                      </a:pPr>
                      <a:r>
                        <a:rPr lang="fr-BE" sz="2400" kern="100">
                          <a:effectLst/>
                        </a:rPr>
                        <a:t>Indexation en juillet de chaque année sur base du pourcentage d'évolution entre l'indice santé lissé de juin de l'année X et l'indice santé lissé de juin de l'année X-1</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tc>
                  <a:txBody>
                    <a:bodyPr/>
                    <a:lstStyle/>
                    <a:p>
                      <a:pPr>
                        <a:buNone/>
                      </a:pPr>
                      <a:r>
                        <a:rPr lang="fr-BE" sz="2400" kern="100">
                          <a:effectLst/>
                        </a:rPr>
                        <a:t>ISL juin 2024 : 128,86</a:t>
                      </a:r>
                    </a:p>
                    <a:p>
                      <a:pPr>
                        <a:buNone/>
                      </a:pPr>
                      <a:r>
                        <a:rPr lang="fr-BE" sz="2400" kern="100">
                          <a:effectLst/>
                        </a:rPr>
                        <a:t>ISL juin 2025 : 132,36</a:t>
                      </a:r>
                    </a:p>
                    <a:p>
                      <a:pPr>
                        <a:buNone/>
                      </a:pPr>
                      <a:r>
                        <a:rPr lang="fr-BE" sz="2400" kern="100">
                          <a:effectLst/>
                        </a:rPr>
                        <a:t> </a:t>
                      </a:r>
                    </a:p>
                    <a:p>
                      <a:pPr>
                        <a:buNone/>
                      </a:pPr>
                      <a:r>
                        <a:rPr lang="fr-BE" sz="2400" kern="100">
                          <a:effectLst/>
                        </a:rPr>
                        <a:t> </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tc>
                  <a:txBody>
                    <a:bodyPr/>
                    <a:lstStyle/>
                    <a:p>
                      <a:pPr>
                        <a:buNone/>
                      </a:pPr>
                      <a:r>
                        <a:rPr lang="fr-BE" sz="2400" kern="100">
                          <a:effectLst/>
                        </a:rPr>
                        <a:t>Indexation de 3,5% en juillet 2025</a:t>
                      </a:r>
                      <a:endParaRPr lang="fr-BE" sz="2400" kern="100">
                        <a:effectLst/>
                        <a:latin typeface="Aptos" panose="020B0004020202020204" pitchFamily="34" charset="0"/>
                        <a:ea typeface="Aptos" panose="020B0004020202020204" pitchFamily="34" charset="0"/>
                        <a:cs typeface="Times New Roman" panose="02020603050405020304" pitchFamily="18" charset="0"/>
                      </a:endParaRPr>
                    </a:p>
                  </a:txBody>
                  <a:tcPr marL="64949" marR="64949" marT="0" marB="0"/>
                </a:tc>
                <a:extLst>
                  <a:ext uri="{0D108BD9-81ED-4DB2-BD59-A6C34878D82A}">
                    <a16:rowId xmlns:a16="http://schemas.microsoft.com/office/drawing/2014/main" val="2347580528"/>
                  </a:ext>
                </a:extLst>
              </a:tr>
            </a:tbl>
          </a:graphicData>
        </a:graphic>
      </p:graphicFrame>
    </p:spTree>
    <p:extLst>
      <p:ext uri="{BB962C8B-B14F-4D97-AF65-F5344CB8AC3E}">
        <p14:creationId xmlns:p14="http://schemas.microsoft.com/office/powerpoint/2010/main" val="3123041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3463397" y="5143500"/>
            <a:ext cx="3795903" cy="4114800"/>
          </a:xfrm>
          <a:custGeom>
            <a:avLst/>
            <a:gdLst/>
            <a:ahLst/>
            <a:cxnLst/>
            <a:rect l="l" t="t" r="r" b="b"/>
            <a:pathLst>
              <a:path w="3795903" h="4114800">
                <a:moveTo>
                  <a:pt x="0" y="0"/>
                </a:moveTo>
                <a:lnTo>
                  <a:pt x="3795903" y="0"/>
                </a:lnTo>
                <a:lnTo>
                  <a:pt x="37959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TextBox 3"/>
          <p:cNvSpPr txBox="1"/>
          <p:nvPr/>
        </p:nvSpPr>
        <p:spPr>
          <a:xfrm>
            <a:off x="1028700" y="1095375"/>
            <a:ext cx="15627418" cy="196532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ENJEUX DE L’INDEXATION AUTOMATIQUE</a:t>
            </a:r>
          </a:p>
        </p:txBody>
      </p:sp>
      <p:sp>
        <p:nvSpPr>
          <p:cNvPr id="4" name="TextBox 4"/>
          <p:cNvSpPr txBox="1"/>
          <p:nvPr/>
        </p:nvSpPr>
        <p:spPr>
          <a:xfrm>
            <a:off x="76200" y="971550"/>
            <a:ext cx="985480" cy="542906"/>
          </a:xfrm>
          <a:prstGeom prst="rect">
            <a:avLst/>
          </a:prstGeom>
        </p:spPr>
        <p:txBody>
          <a:bodyPr wrap="square" lIns="0" tIns="0" rIns="0" bIns="0" rtlCol="0" anchor="t">
            <a:spAutoFit/>
          </a:bodyPr>
          <a:lstStyle/>
          <a:p>
            <a:pPr algn="ctr">
              <a:lnSpc>
                <a:spcPts val="4480"/>
              </a:lnSpc>
            </a:pPr>
            <a:r>
              <a:rPr lang="en-US" sz="3200">
                <a:solidFill>
                  <a:srgbClr val="000000"/>
                </a:solidFill>
                <a:latin typeface="Oscine Trial 3"/>
                <a:ea typeface="Oscine Trial 3"/>
                <a:cs typeface="Oscine Trial 3"/>
                <a:sym typeface="Oscine Trial 3"/>
              </a:rPr>
              <a:t>3.3</a:t>
            </a:r>
          </a:p>
        </p:txBody>
      </p:sp>
      <p:sp>
        <p:nvSpPr>
          <p:cNvPr id="5" name="TextBox 5"/>
          <p:cNvSpPr txBox="1"/>
          <p:nvPr/>
        </p:nvSpPr>
        <p:spPr>
          <a:xfrm>
            <a:off x="1028700" y="4349806"/>
            <a:ext cx="11247646" cy="3222625"/>
          </a:xfrm>
          <a:prstGeom prst="rect">
            <a:avLst/>
          </a:prstGeom>
        </p:spPr>
        <p:txBody>
          <a:bodyPr lIns="0" tIns="0" rIns="0" bIns="0" rtlCol="0" anchor="t">
            <a:spAutoFit/>
          </a:bodyPr>
          <a:lstStyle/>
          <a:p>
            <a:pPr algn="l">
              <a:lnSpc>
                <a:spcPts val="3300"/>
              </a:lnSpc>
            </a:pPr>
            <a:r>
              <a:rPr lang="en-US" sz="3000">
                <a:solidFill>
                  <a:srgbClr val="000000"/>
                </a:solidFill>
                <a:latin typeface="Oscine Trial 1"/>
                <a:ea typeface="Oscine Trial 1"/>
                <a:cs typeface="Oscine Trial 1"/>
                <a:sym typeface="Oscine Trial 1"/>
              </a:rPr>
              <a:t>La question des augmentations de </a:t>
            </a:r>
            <a:r>
              <a:rPr lang="en-US" sz="3000" err="1">
                <a:solidFill>
                  <a:srgbClr val="000000"/>
                </a:solidFill>
                <a:latin typeface="Oscine Trial 1"/>
                <a:ea typeface="Oscine Trial 1"/>
                <a:cs typeface="Oscine Trial 1"/>
                <a:sym typeface="Oscine Trial 1"/>
              </a:rPr>
              <a:t>salaire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est</a:t>
            </a:r>
            <a:r>
              <a:rPr lang="en-US" sz="3000">
                <a:solidFill>
                  <a:srgbClr val="000000"/>
                </a:solidFill>
                <a:latin typeface="Oscine Trial 1"/>
                <a:ea typeface="Oscine Trial 1"/>
                <a:cs typeface="Oscine Trial 1"/>
                <a:sym typeface="Oscine Trial 1"/>
              </a:rPr>
              <a:t> un </a:t>
            </a:r>
            <a:r>
              <a:rPr lang="en-US" sz="3000" err="1">
                <a:solidFill>
                  <a:srgbClr val="000000"/>
                </a:solidFill>
                <a:latin typeface="Oscine Trial 1"/>
                <a:ea typeface="Oscine Trial 1"/>
                <a:cs typeface="Oscine Trial 1"/>
                <a:sym typeface="Oscine Trial 1"/>
              </a:rPr>
              <a:t>enjeu</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majeur</a:t>
            </a:r>
            <a:r>
              <a:rPr lang="en-US" sz="3000">
                <a:solidFill>
                  <a:srgbClr val="000000"/>
                </a:solidFill>
                <a:latin typeface="Oscine Trial 1"/>
                <a:ea typeface="Oscine Trial 1"/>
                <a:cs typeface="Oscine Trial 1"/>
                <a:sym typeface="Oscine Trial 1"/>
              </a:rPr>
              <a:t> pour </a:t>
            </a:r>
            <a:r>
              <a:rPr lang="en-US" sz="3000" err="1">
                <a:solidFill>
                  <a:srgbClr val="000000"/>
                </a:solidFill>
                <a:latin typeface="Oscine Trial 1"/>
                <a:ea typeface="Oscine Trial 1"/>
                <a:cs typeface="Oscine Trial 1"/>
                <a:sym typeface="Oscine Trial 1"/>
              </a:rPr>
              <a:t>garantir</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une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réappropriation</a:t>
            </a:r>
            <a:r>
              <a:rPr lang="en-US" sz="3000">
                <a:solidFill>
                  <a:srgbClr val="000000"/>
                </a:solidFill>
                <a:latin typeface="Oscine Trial 1"/>
                <a:ea typeface="Oscine Trial 1"/>
                <a:cs typeface="Oscine Trial 1"/>
                <a:sym typeface="Oscine Trial 1"/>
              </a:rPr>
              <a:t> des richesses </a:t>
            </a:r>
            <a:r>
              <a:rPr lang="en-US" sz="3000" err="1">
                <a:solidFill>
                  <a:srgbClr val="000000"/>
                </a:solidFill>
                <a:latin typeface="Oscine Trial 1"/>
                <a:ea typeface="Oscine Trial 1"/>
                <a:cs typeface="Oscine Trial 1"/>
                <a:sym typeface="Oscine Trial 1"/>
              </a:rPr>
              <a:t>créées</a:t>
            </a:r>
            <a:r>
              <a:rPr lang="en-US" sz="3000">
                <a:solidFill>
                  <a:srgbClr val="000000"/>
                </a:solidFill>
                <a:latin typeface="Oscine Trial 1"/>
                <a:ea typeface="Oscine Trial 1"/>
                <a:cs typeface="Oscine Trial 1"/>
                <a:sym typeface="Oscine Trial 1"/>
              </a:rPr>
              <a:t> par les </a:t>
            </a:r>
            <a:r>
              <a:rPr lang="en-US" sz="3000" err="1">
                <a:solidFill>
                  <a:srgbClr val="000000"/>
                </a:solidFill>
                <a:latin typeface="Oscine Trial 1"/>
                <a:ea typeface="Oscine Trial 1"/>
                <a:cs typeface="Oscine Trial 1"/>
                <a:sym typeface="Oscine Trial 1"/>
              </a:rPr>
              <a:t>travailleurs</a:t>
            </a:r>
            <a:r>
              <a:rPr lang="en-US" sz="3000">
                <a:solidFill>
                  <a:srgbClr val="000000"/>
                </a:solidFill>
                <a:latin typeface="Oscine Trial 1"/>
                <a:ea typeface="Oscine Trial 1"/>
                <a:cs typeface="Oscine Trial 1"/>
                <a:sym typeface="Oscine Trial 1"/>
              </a:rPr>
              <a:t> et </a:t>
            </a:r>
            <a:r>
              <a:rPr lang="en-US" sz="3000" err="1">
                <a:solidFill>
                  <a:srgbClr val="000000"/>
                </a:solidFill>
                <a:latin typeface="Oscine Trial 1"/>
                <a:ea typeface="Oscine Trial 1"/>
                <a:cs typeface="Oscine Trial 1"/>
                <a:sym typeface="Oscine Trial 1"/>
              </a:rPr>
              <a:t>améliorer</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leurs</a:t>
            </a:r>
            <a:r>
              <a:rPr lang="en-US" sz="3000">
                <a:solidFill>
                  <a:srgbClr val="000000"/>
                </a:solidFill>
                <a:latin typeface="Oscine Trial 1"/>
                <a:ea typeface="Oscine Trial 1"/>
                <a:cs typeface="Oscine Trial 1"/>
                <a:sym typeface="Oscine Trial 1"/>
              </a:rPr>
              <a:t> conditions de vie. </a:t>
            </a:r>
          </a:p>
          <a:p>
            <a:pPr algn="l">
              <a:lnSpc>
                <a:spcPts val="3849"/>
              </a:lnSpc>
            </a:pPr>
            <a:endParaRPr lang="en-US" sz="3000">
              <a:solidFill>
                <a:srgbClr val="000000"/>
              </a:solidFill>
              <a:latin typeface="Oscine Trial 1"/>
              <a:ea typeface="Oscine Trial 1"/>
              <a:cs typeface="Oscine Trial 1"/>
              <a:sym typeface="Oscine Trial 1"/>
            </a:endParaRPr>
          </a:p>
          <a:p>
            <a:pPr algn="l">
              <a:lnSpc>
                <a:spcPts val="3849"/>
              </a:lnSpc>
            </a:pPr>
            <a:r>
              <a:rPr lang="en-US" sz="3499">
                <a:solidFill>
                  <a:srgbClr val="000000"/>
                </a:solidFill>
                <a:latin typeface="Oscine Trial 2"/>
                <a:ea typeface="Oscine Trial 2"/>
                <a:cs typeface="Oscine Trial 2"/>
                <a:sym typeface="Oscine Trial 2"/>
              </a:rPr>
              <a:t>Indexation ≠</a:t>
            </a:r>
            <a:r>
              <a:rPr lang="en-US" sz="3499" err="1">
                <a:solidFill>
                  <a:srgbClr val="000000"/>
                </a:solidFill>
                <a:latin typeface="Oscine Trial 2"/>
                <a:ea typeface="Oscine Trial 2"/>
                <a:cs typeface="Oscine Trial 2"/>
                <a:sym typeface="Oscine Trial 2"/>
              </a:rPr>
              <a:t>une</a:t>
            </a:r>
            <a:r>
              <a:rPr lang="en-US" sz="3499">
                <a:solidFill>
                  <a:srgbClr val="000000"/>
                </a:solidFill>
                <a:latin typeface="Oscine Trial 2"/>
                <a:ea typeface="Oscine Trial 2"/>
                <a:cs typeface="Oscine Trial 2"/>
                <a:sym typeface="Oscine Trial 2"/>
              </a:rPr>
              <a:t> augmentation </a:t>
            </a:r>
            <a:r>
              <a:rPr lang="en-US" sz="3499" err="1">
                <a:solidFill>
                  <a:srgbClr val="000000"/>
                </a:solidFill>
                <a:latin typeface="Oscine Trial 2"/>
                <a:ea typeface="Oscine Trial 2"/>
                <a:cs typeface="Oscine Trial 2"/>
                <a:sym typeface="Oscine Trial 2"/>
              </a:rPr>
              <a:t>salariale</a:t>
            </a:r>
            <a:r>
              <a:rPr lang="en-US" sz="3499">
                <a:solidFill>
                  <a:srgbClr val="000000"/>
                </a:solidFill>
                <a:latin typeface="Oscine Trial 2"/>
                <a:ea typeface="Oscine Trial 2"/>
                <a:cs typeface="Oscine Trial 2"/>
                <a:sym typeface="Oscine Trial 2"/>
              </a:rPr>
              <a:t> </a:t>
            </a:r>
          </a:p>
          <a:p>
            <a:pPr algn="l">
              <a:lnSpc>
                <a:spcPts val="3849"/>
              </a:lnSpc>
            </a:pPr>
            <a:r>
              <a:rPr lang="en-US" sz="3499">
                <a:solidFill>
                  <a:srgbClr val="000000"/>
                </a:solidFill>
                <a:latin typeface="Oscine Trial 2"/>
                <a:ea typeface="Oscine Trial 2"/>
                <a:cs typeface="Oscine Trial 2"/>
                <a:sym typeface="Oscine Trial 2"/>
              </a:rPr>
              <a:t>Indexation = </a:t>
            </a:r>
            <a:r>
              <a:rPr lang="en-US" sz="3499" err="1">
                <a:solidFill>
                  <a:srgbClr val="000000"/>
                </a:solidFill>
                <a:latin typeface="Oscine Trial 2"/>
                <a:ea typeface="Oscine Trial 2"/>
                <a:cs typeface="Oscine Trial 2"/>
                <a:sym typeface="Oscine Trial 2"/>
              </a:rPr>
              <a:t>rattrapage</a:t>
            </a:r>
            <a:r>
              <a:rPr lang="en-US" sz="3499">
                <a:solidFill>
                  <a:srgbClr val="000000"/>
                </a:solidFill>
                <a:latin typeface="Oscine Trial 2"/>
                <a:ea typeface="Oscine Trial 2"/>
                <a:cs typeface="Oscine Trial 2"/>
                <a:sym typeface="Oscine Trial 2"/>
              </a:rPr>
              <a:t> de la </a:t>
            </a:r>
            <a:r>
              <a:rPr lang="en-US" sz="3499" err="1">
                <a:solidFill>
                  <a:srgbClr val="000000"/>
                </a:solidFill>
                <a:latin typeface="Oscine Trial 2"/>
                <a:ea typeface="Oscine Trial 2"/>
                <a:cs typeface="Oscine Trial 2"/>
                <a:sym typeface="Oscine Trial 2"/>
              </a:rPr>
              <a:t>hausse</a:t>
            </a:r>
            <a:r>
              <a:rPr lang="en-US" sz="3499">
                <a:solidFill>
                  <a:srgbClr val="000000"/>
                </a:solidFill>
                <a:latin typeface="Oscine Trial 2"/>
                <a:ea typeface="Oscine Trial 2"/>
                <a:cs typeface="Oscine Trial 2"/>
                <a:sym typeface="Oscine Trial 2"/>
              </a:rPr>
              <a:t> du </a:t>
            </a:r>
            <a:r>
              <a:rPr lang="en-US" sz="3499" err="1">
                <a:solidFill>
                  <a:srgbClr val="000000"/>
                </a:solidFill>
                <a:latin typeface="Oscine Trial 2"/>
                <a:ea typeface="Oscine Trial 2"/>
                <a:cs typeface="Oscine Trial 2"/>
                <a:sym typeface="Oscine Trial 2"/>
              </a:rPr>
              <a:t>coût</a:t>
            </a:r>
            <a:r>
              <a:rPr lang="en-US" sz="3499">
                <a:solidFill>
                  <a:srgbClr val="000000"/>
                </a:solidFill>
                <a:latin typeface="Oscine Trial 2"/>
                <a:ea typeface="Oscine Trial 2"/>
                <a:cs typeface="Oscine Trial 2"/>
                <a:sym typeface="Oscine Trial 2"/>
              </a:rPr>
              <a:t> de la vie</a:t>
            </a:r>
          </a:p>
          <a:p>
            <a:pPr algn="l">
              <a:lnSpc>
                <a:spcPts val="3849"/>
              </a:lnSpc>
              <a:spcBef>
                <a:spcPct val="0"/>
              </a:spcBef>
            </a:pPr>
            <a:endParaRPr lang="en-US" sz="3499">
              <a:solidFill>
                <a:srgbClr val="000000"/>
              </a:solidFill>
              <a:latin typeface="Oscine Trial 2"/>
              <a:ea typeface="Oscine Trial 2"/>
              <a:cs typeface="Oscine Trial 2"/>
              <a:sym typeface="Oscine Trial 2"/>
            </a:endParaRPr>
          </a:p>
        </p:txBody>
      </p:sp>
      <p:grpSp>
        <p:nvGrpSpPr>
          <p:cNvPr id="6" name="Group 6"/>
          <p:cNvGrpSpPr/>
          <p:nvPr/>
        </p:nvGrpSpPr>
        <p:grpSpPr>
          <a:xfrm>
            <a:off x="-6812631" y="8159103"/>
            <a:ext cx="8897787" cy="9268529"/>
            <a:chOff x="0" y="0"/>
            <a:chExt cx="609600" cy="635000"/>
          </a:xfrm>
        </p:grpSpPr>
        <p:sp>
          <p:nvSpPr>
            <p:cNvPr id="7" name="Freeform 7"/>
            <p:cNvSpPr/>
            <p:nvPr/>
          </p:nvSpPr>
          <p:spPr>
            <a:xfrm>
              <a:off x="0" y="0"/>
              <a:ext cx="609600" cy="635000"/>
            </a:xfrm>
            <a:custGeom>
              <a:avLst/>
              <a:gdLst/>
              <a:ahLst/>
              <a:cxnLst/>
              <a:rect l="l" t="t" r="r" b="b"/>
              <a:pathLst>
                <a:path w="609600" h="635000">
                  <a:moveTo>
                    <a:pt x="490404" y="7881"/>
                  </a:moveTo>
                  <a:cubicBezTo>
                    <a:pt x="397930" y="-22904"/>
                    <a:pt x="331498" y="44197"/>
                    <a:pt x="304789" y="76966"/>
                  </a:cubicBezTo>
                  <a:cubicBezTo>
                    <a:pt x="278074" y="44194"/>
                    <a:pt x="211651" y="-22902"/>
                    <a:pt x="119184" y="7881"/>
                  </a:cubicBezTo>
                  <a:cubicBezTo>
                    <a:pt x="21467" y="40412"/>
                    <a:pt x="-17861" y="140407"/>
                    <a:pt x="7510" y="263481"/>
                  </a:cubicBezTo>
                  <a:cubicBezTo>
                    <a:pt x="45646" y="448475"/>
                    <a:pt x="229635" y="596927"/>
                    <a:pt x="304789" y="635000"/>
                  </a:cubicBezTo>
                  <a:cubicBezTo>
                    <a:pt x="379933" y="596938"/>
                    <a:pt x="563954" y="448485"/>
                    <a:pt x="602092" y="263481"/>
                  </a:cubicBezTo>
                  <a:cubicBezTo>
                    <a:pt x="627463" y="140407"/>
                    <a:pt x="588123" y="40412"/>
                    <a:pt x="490404" y="7881"/>
                  </a:cubicBezTo>
                  <a:close/>
                </a:path>
              </a:pathLst>
            </a:custGeom>
            <a:solidFill>
              <a:srgbClr val="E51B0F"/>
            </a:solidFill>
          </p:spPr>
          <p:txBody>
            <a:bodyPr/>
            <a:lstStyle/>
            <a:p>
              <a:endParaRPr lang="fr-BE"/>
            </a:p>
          </p:txBody>
        </p:sp>
        <p:sp>
          <p:nvSpPr>
            <p:cNvPr id="8" name="TextBox 8"/>
            <p:cNvSpPr txBox="1"/>
            <p:nvPr/>
          </p:nvSpPr>
          <p:spPr>
            <a:xfrm>
              <a:off x="38100" y="50800"/>
              <a:ext cx="533400" cy="5080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TextBox 2"/>
          <p:cNvSpPr txBox="1"/>
          <p:nvPr/>
        </p:nvSpPr>
        <p:spPr>
          <a:xfrm>
            <a:off x="1028700" y="1095375"/>
            <a:ext cx="10782300" cy="993775"/>
          </a:xfrm>
          <a:prstGeom prst="rect">
            <a:avLst/>
          </a:prstGeom>
        </p:spPr>
        <p:txBody>
          <a:bodyPr wrap="square" lIns="0" tIns="0" rIns="0" bIns="0" rtlCol="0" anchor="t">
            <a:spAutoFit/>
          </a:bodyPr>
          <a:lstStyle/>
          <a:p>
            <a:pPr algn="ctr">
              <a:lnSpc>
                <a:spcPts val="7699"/>
              </a:lnSpc>
              <a:spcBef>
                <a:spcPct val="0"/>
              </a:spcBef>
            </a:pPr>
            <a:r>
              <a:rPr lang="en-US" sz="6999">
                <a:solidFill>
                  <a:srgbClr val="E51B0F"/>
                </a:solidFill>
                <a:latin typeface="Oscine Trial 2"/>
                <a:ea typeface="Oscine Trial 2"/>
                <a:cs typeface="Oscine Trial 2"/>
                <a:sym typeface="Oscine Trial 2"/>
              </a:rPr>
              <a:t>MATÉRIEL DE CAMPAGNE</a:t>
            </a:r>
          </a:p>
        </p:txBody>
      </p:sp>
      <p:sp>
        <p:nvSpPr>
          <p:cNvPr id="3" name="Freeform 3"/>
          <p:cNvSpPr/>
          <p:nvPr/>
        </p:nvSpPr>
        <p:spPr>
          <a:xfrm rot="530769">
            <a:off x="12100337" y="138017"/>
            <a:ext cx="6816199" cy="4290196"/>
          </a:xfrm>
          <a:custGeom>
            <a:avLst/>
            <a:gdLst/>
            <a:ahLst/>
            <a:cxnLst/>
            <a:rect l="l" t="t" r="r" b="b"/>
            <a:pathLst>
              <a:path w="6816199" h="4290196">
                <a:moveTo>
                  <a:pt x="0" y="0"/>
                </a:moveTo>
                <a:lnTo>
                  <a:pt x="6816199" y="0"/>
                </a:lnTo>
                <a:lnTo>
                  <a:pt x="6816199" y="4290196"/>
                </a:lnTo>
                <a:lnTo>
                  <a:pt x="0" y="4290196"/>
                </a:lnTo>
                <a:lnTo>
                  <a:pt x="0" y="0"/>
                </a:lnTo>
                <a:close/>
              </a:path>
            </a:pathLst>
          </a:custGeom>
          <a:blipFill>
            <a:blip r:embed="rId2"/>
            <a:stretch>
              <a:fillRect/>
            </a:stretch>
          </a:blipFill>
        </p:spPr>
        <p:txBody>
          <a:bodyPr/>
          <a:lstStyle/>
          <a:p>
            <a:endParaRPr lang="fr-BE"/>
          </a:p>
        </p:txBody>
      </p:sp>
      <p:sp>
        <p:nvSpPr>
          <p:cNvPr id="4" name="Freeform 4"/>
          <p:cNvSpPr/>
          <p:nvPr/>
        </p:nvSpPr>
        <p:spPr>
          <a:xfrm>
            <a:off x="16104722" y="8191500"/>
            <a:ext cx="2051864" cy="2337176"/>
          </a:xfrm>
          <a:custGeom>
            <a:avLst/>
            <a:gdLst/>
            <a:ahLst/>
            <a:cxnLst/>
            <a:rect l="l" t="t" r="r" b="b"/>
            <a:pathLst>
              <a:path w="2865678" h="2865678">
                <a:moveTo>
                  <a:pt x="0" y="0"/>
                </a:moveTo>
                <a:lnTo>
                  <a:pt x="2865677" y="0"/>
                </a:lnTo>
                <a:lnTo>
                  <a:pt x="2865677" y="2865678"/>
                </a:lnTo>
                <a:lnTo>
                  <a:pt x="0" y="2865678"/>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BE"/>
          </a:p>
        </p:txBody>
      </p:sp>
      <p:sp>
        <p:nvSpPr>
          <p:cNvPr id="5" name="Freeform 5"/>
          <p:cNvSpPr/>
          <p:nvPr/>
        </p:nvSpPr>
        <p:spPr>
          <a:xfrm rot="-508440">
            <a:off x="12216419" y="2962457"/>
            <a:ext cx="4485456" cy="5834739"/>
          </a:xfrm>
          <a:custGeom>
            <a:avLst/>
            <a:gdLst/>
            <a:ahLst/>
            <a:cxnLst/>
            <a:rect l="l" t="t" r="r" b="b"/>
            <a:pathLst>
              <a:path w="4485456" h="5834739">
                <a:moveTo>
                  <a:pt x="0" y="0"/>
                </a:moveTo>
                <a:lnTo>
                  <a:pt x="4485456" y="0"/>
                </a:lnTo>
                <a:lnTo>
                  <a:pt x="4485456" y="5834739"/>
                </a:lnTo>
                <a:lnTo>
                  <a:pt x="0" y="583473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fr-BE"/>
          </a:p>
        </p:txBody>
      </p:sp>
      <p:pic>
        <p:nvPicPr>
          <p:cNvPr id="6" name="Picture 6"/>
          <p:cNvPicPr>
            <a:picLocks noChangeAspect="1"/>
          </p:cNvPicPr>
          <p:nvPr/>
        </p:nvPicPr>
        <p:blipFill>
          <a:blip r:embed="rId5"/>
          <a:stretch>
            <a:fillRect/>
          </a:stretch>
        </p:blipFill>
        <p:spPr>
          <a:xfrm>
            <a:off x="4273133" y="5501467"/>
            <a:ext cx="8587156" cy="6936355"/>
          </a:xfrm>
          <a:prstGeom prst="rect">
            <a:avLst/>
          </a:prstGeom>
        </p:spPr>
      </p:pic>
      <p:sp>
        <p:nvSpPr>
          <p:cNvPr id="7" name="TextBox 7"/>
          <p:cNvSpPr txBox="1"/>
          <p:nvPr/>
        </p:nvSpPr>
        <p:spPr>
          <a:xfrm>
            <a:off x="1028700" y="2230889"/>
            <a:ext cx="10782300" cy="3947234"/>
          </a:xfrm>
          <a:prstGeom prst="rect">
            <a:avLst/>
          </a:prstGeom>
        </p:spPr>
        <p:txBody>
          <a:bodyPr wrap="square" lIns="0" tIns="0" rIns="0" bIns="0" rtlCol="0" anchor="t">
            <a:spAutoFit/>
          </a:bodyPr>
          <a:lstStyle/>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Affiches</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Goodies (stickers, pins...)</a:t>
            </a:r>
          </a:p>
          <a:p>
            <a:pPr marL="647700" lvl="1" indent="-323850" algn="l">
              <a:lnSpc>
                <a:spcPts val="3300"/>
              </a:lnSpc>
              <a:buFont typeface="Arial"/>
              <a:buChar char="•"/>
            </a:pPr>
            <a:r>
              <a:rPr lang="en-US" sz="3000" err="1">
                <a:solidFill>
                  <a:srgbClr val="000000"/>
                </a:solidFill>
                <a:latin typeface="Oscine Trial 1"/>
                <a:ea typeface="Oscine Trial 1"/>
                <a:cs typeface="Oscine Trial 1"/>
                <a:sym typeface="Oscine Trial 1"/>
              </a:rPr>
              <a:t>Calculateur</a:t>
            </a:r>
            <a:r>
              <a:rPr lang="en-US" sz="3000">
                <a:solidFill>
                  <a:srgbClr val="000000"/>
                </a:solidFill>
                <a:latin typeface="Oscine Trial 1"/>
                <a:ea typeface="Oscine Trial 1"/>
                <a:cs typeface="Oscine Trial 1"/>
                <a:sym typeface="Oscine Trial 1"/>
              </a:rPr>
              <a:t> : </a:t>
            </a:r>
          </a:p>
          <a:p>
            <a:pPr marL="781050" lvl="2">
              <a:lnSpc>
                <a:spcPts val="3300"/>
              </a:lnSpc>
            </a:pPr>
            <a:r>
              <a:rPr lang="fr-BE" sz="3200" err="1"/>
              <a:t>Nl</a:t>
            </a:r>
            <a:r>
              <a:rPr lang="fr-BE" sz="3200"/>
              <a:t> : </a:t>
            </a:r>
            <a:r>
              <a:rPr lang="fr-BE" sz="3200">
                <a:hlinkClick r:id="rId6" tooltip="https://fgtbabvv1.staging-fgtb.dgnus.net/abvvfgtb-portlets/salary-indexation?lg=n"/>
              </a:rPr>
              <a:t>https://fgtbabvv1.staging-fgtb.dgnus.net/abvvfgtb-portlets/salary-indexation?lg=N</a:t>
            </a:r>
            <a:endParaRPr lang="fr-BE" sz="3200"/>
          </a:p>
          <a:p>
            <a:r>
              <a:rPr lang="fr-BE" sz="3200"/>
              <a:t>	Fr : </a:t>
            </a:r>
            <a:r>
              <a:rPr lang="fr-BE" sz="3200">
                <a:hlinkClick r:id="rId7" tooltip="https://fgtbabvv1.staging-fgtb.dgnus.net/abvvfgtb-portlets/salary-indexation?lg=f"/>
              </a:rPr>
              <a:t>https://fgtbabvv1.staging-fgtb.dgnus.net/abvvfgtb-portlets/salary-indexation?lg=F</a:t>
            </a: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Capsules </a:t>
            </a:r>
            <a:r>
              <a:rPr lang="en-US" sz="3000" err="1">
                <a:solidFill>
                  <a:srgbClr val="000000"/>
                </a:solidFill>
                <a:latin typeface="Oscine Trial 1"/>
                <a:ea typeface="Oscine Trial 1"/>
                <a:cs typeface="Oscine Trial 1"/>
                <a:sym typeface="Oscine Trial 1"/>
              </a:rPr>
              <a:t>vidéo</a:t>
            </a:r>
            <a:r>
              <a:rPr lang="en-US" sz="3000">
                <a:solidFill>
                  <a:srgbClr val="000000"/>
                </a:solidFill>
                <a:latin typeface="Oscine Trial 1"/>
                <a:ea typeface="Oscine Trial 1"/>
                <a:cs typeface="Oscine Trial 1"/>
                <a:sym typeface="Oscine Trial 1"/>
              </a:rPr>
              <a:t> (à </a:t>
            </a:r>
            <a:r>
              <a:rPr lang="en-US" sz="3000" err="1">
                <a:solidFill>
                  <a:srgbClr val="000000"/>
                </a:solidFill>
                <a:latin typeface="Oscine Trial 1"/>
                <a:ea typeface="Oscine Trial 1"/>
                <a:cs typeface="Oscine Trial 1"/>
                <a:sym typeface="Oscine Trial 1"/>
              </a:rPr>
              <a:t>venir</a:t>
            </a:r>
            <a:r>
              <a:rPr lang="en-US" sz="3000">
                <a:solidFill>
                  <a:srgbClr val="000000"/>
                </a:solidFill>
                <a:latin typeface="Oscine Trial 1"/>
                <a:ea typeface="Oscine Trial 1"/>
                <a:cs typeface="Oscine Trial 1"/>
                <a:sym typeface="Oscine Trial 1"/>
              </a:rPr>
              <a:t>)</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Module de formation + </a:t>
            </a:r>
            <a:r>
              <a:rPr lang="en-US" sz="3000" err="1">
                <a:solidFill>
                  <a:srgbClr val="000000"/>
                </a:solidFill>
                <a:latin typeface="Oscine Trial 1"/>
                <a:ea typeface="Oscine Trial 1"/>
                <a:cs typeface="Oscine Trial 1"/>
                <a:sym typeface="Oscine Trial 1"/>
              </a:rPr>
              <a:t>manuel</a:t>
            </a:r>
            <a:r>
              <a:rPr lang="en-US" sz="3000">
                <a:solidFill>
                  <a:srgbClr val="000000"/>
                </a:solidFill>
                <a:latin typeface="Oscine Trial 1"/>
                <a:ea typeface="Oscine Trial 1"/>
                <a:cs typeface="Oscine Trial 1"/>
                <a:sym typeface="Oscine Trial 1"/>
              </a:rPr>
              <a:t> de formation</a:t>
            </a:r>
          </a:p>
        </p:txBody>
      </p:sp>
      <p:pic>
        <p:nvPicPr>
          <p:cNvPr id="9" name="Image 8">
            <a:extLst>
              <a:ext uri="{FF2B5EF4-FFF2-40B4-BE49-F238E27FC236}">
                <a16:creationId xmlns:a16="http://schemas.microsoft.com/office/drawing/2014/main" id="{3858CE4B-7FAF-5C8D-4BF0-BB9067DD8EE4}"/>
              </a:ext>
            </a:extLst>
          </p:cNvPr>
          <p:cNvPicPr>
            <a:picLocks noChangeAspect="1"/>
          </p:cNvPicPr>
          <p:nvPr/>
        </p:nvPicPr>
        <p:blipFill>
          <a:blip r:embed="rId8"/>
          <a:stretch>
            <a:fillRect/>
          </a:stretch>
        </p:blipFill>
        <p:spPr>
          <a:xfrm rot="20182616">
            <a:off x="683837" y="7131734"/>
            <a:ext cx="4484757" cy="206900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TextBox 2"/>
          <p:cNvSpPr txBox="1"/>
          <p:nvPr/>
        </p:nvSpPr>
        <p:spPr>
          <a:xfrm>
            <a:off x="1028700" y="2533650"/>
            <a:ext cx="10033850" cy="6724650"/>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L'indexation automatique (donc sans négociation) des salaires n'existe qu'en Belgique et au Luxembourg.</a:t>
            </a:r>
          </a:p>
          <a:p>
            <a:pPr algn="l">
              <a:lnSpc>
                <a:spcPts val="3300"/>
              </a:lnSpc>
            </a:pP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Dans les autres pays, le rattrapage de l’augmentation du coût de la vie doit être négocié. </a:t>
            </a:r>
          </a:p>
          <a:p>
            <a:pPr algn="l">
              <a:lnSpc>
                <a:spcPts val="3300"/>
              </a:lnSpc>
            </a:pP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Cela a des conséquences importantes :</a:t>
            </a:r>
          </a:p>
          <a:p>
            <a:pPr algn="l">
              <a:lnSpc>
                <a:spcPts val="3300"/>
              </a:lnSpc>
            </a:pPr>
            <a:endParaRPr lang="en-US" sz="3000">
              <a:solidFill>
                <a:srgbClr val="000000"/>
              </a:solidFill>
              <a:latin typeface="Oscine Trial 1"/>
              <a:ea typeface="Oscine Trial 1"/>
              <a:cs typeface="Oscine Trial 1"/>
              <a:sym typeface="Oscine Trial 1"/>
            </a:endParaRPr>
          </a:p>
          <a:p>
            <a:pPr marL="647700" lvl="1" indent="-323850" algn="l">
              <a:lnSpc>
                <a:spcPts val="3300"/>
              </a:lnSpc>
              <a:buAutoNum type="arabicPeriod"/>
            </a:pPr>
            <a:r>
              <a:rPr lang="en-US" sz="3000">
                <a:solidFill>
                  <a:srgbClr val="000000"/>
                </a:solidFill>
                <a:latin typeface="Oscine Trial 2"/>
                <a:ea typeface="Oscine Trial 2"/>
                <a:cs typeface="Oscine Trial 2"/>
                <a:sym typeface="Oscine Trial 2"/>
              </a:rPr>
              <a:t>Dans les négociations salariales, la préservation du pouvoir d'achat en Belgique est acquise avant le début des négociations via l’indexation automatique des salaires.</a:t>
            </a:r>
          </a:p>
          <a:p>
            <a:pPr marL="647700" lvl="1" indent="-323850" algn="l">
              <a:lnSpc>
                <a:spcPts val="3300"/>
              </a:lnSpc>
              <a:buAutoNum type="arabicPeriod"/>
            </a:pPr>
            <a:r>
              <a:rPr lang="en-US" sz="3000">
                <a:solidFill>
                  <a:srgbClr val="000000"/>
                </a:solidFill>
                <a:latin typeface="Oscine Trial 2"/>
                <a:ea typeface="Oscine Trial 2"/>
                <a:cs typeface="Oscine Trial 2"/>
                <a:sym typeface="Oscine Trial 2"/>
              </a:rPr>
              <a:t>Dans les autres pays, l'augmentation complète des salaires doit être négociée et le résultat des négociations est parfois inférieur à l'inflation.</a:t>
            </a:r>
          </a:p>
          <a:p>
            <a:pPr algn="l">
              <a:lnSpc>
                <a:spcPts val="3300"/>
              </a:lnSpc>
              <a:spcBef>
                <a:spcPct val="0"/>
              </a:spcBef>
            </a:pPr>
            <a:endParaRPr lang="en-US" sz="3000">
              <a:solidFill>
                <a:srgbClr val="000000"/>
              </a:solidFill>
              <a:latin typeface="Oscine Trial 2"/>
              <a:ea typeface="Oscine Trial 2"/>
              <a:cs typeface="Oscine Trial 2"/>
              <a:sym typeface="Oscine Trial 2"/>
            </a:endParaRPr>
          </a:p>
        </p:txBody>
      </p:sp>
      <p:sp>
        <p:nvSpPr>
          <p:cNvPr id="3" name="Freeform 3"/>
          <p:cNvSpPr/>
          <p:nvPr/>
        </p:nvSpPr>
        <p:spPr>
          <a:xfrm>
            <a:off x="13797724" y="5143500"/>
            <a:ext cx="3461576" cy="4114800"/>
          </a:xfrm>
          <a:custGeom>
            <a:avLst/>
            <a:gdLst/>
            <a:ahLst/>
            <a:cxnLst/>
            <a:rect l="l" t="t" r="r" b="b"/>
            <a:pathLst>
              <a:path w="3461576" h="4114800">
                <a:moveTo>
                  <a:pt x="0" y="0"/>
                </a:moveTo>
                <a:lnTo>
                  <a:pt x="3461576" y="0"/>
                </a:lnTo>
                <a:lnTo>
                  <a:pt x="34615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0592176" y="0"/>
            <a:ext cx="8730540" cy="11673023"/>
          </a:xfrm>
          <a:custGeom>
            <a:avLst/>
            <a:gdLst/>
            <a:ahLst/>
            <a:cxnLst/>
            <a:rect l="l" t="t" r="r" b="b"/>
            <a:pathLst>
              <a:path w="8730540" h="11673023">
                <a:moveTo>
                  <a:pt x="0" y="0"/>
                </a:moveTo>
                <a:lnTo>
                  <a:pt x="8730540" y="0"/>
                </a:lnTo>
                <a:lnTo>
                  <a:pt x="8730540" y="11673023"/>
                </a:lnTo>
                <a:lnTo>
                  <a:pt x="0" y="1167302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BE"/>
          </a:p>
        </p:txBody>
      </p:sp>
      <p:sp>
        <p:nvSpPr>
          <p:cNvPr id="3" name="TextBox 3"/>
          <p:cNvSpPr txBox="1"/>
          <p:nvPr/>
        </p:nvSpPr>
        <p:spPr>
          <a:xfrm>
            <a:off x="1028700" y="1095375"/>
            <a:ext cx="9270958" cy="29368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EXEMPLE : LE CAS DU SECTEUR DU PÉTROLE EN FRANCE</a:t>
            </a:r>
          </a:p>
        </p:txBody>
      </p:sp>
      <p:sp>
        <p:nvSpPr>
          <p:cNvPr id="4" name="TextBox 4"/>
          <p:cNvSpPr txBox="1"/>
          <p:nvPr/>
        </p:nvSpPr>
        <p:spPr>
          <a:xfrm>
            <a:off x="1028700" y="4305300"/>
            <a:ext cx="8826609" cy="2533650"/>
          </a:xfrm>
          <a:prstGeom prst="rect">
            <a:avLst/>
          </a:prstGeom>
        </p:spPr>
        <p:txBody>
          <a:bodyPr lIns="0" tIns="0" rIns="0" bIns="0" rtlCol="0" anchor="t">
            <a:spAutoFit/>
          </a:bodyPr>
          <a:lstStyle/>
          <a:p>
            <a:pPr algn="l">
              <a:lnSpc>
                <a:spcPts val="3300"/>
              </a:lnSpc>
              <a:spcBef>
                <a:spcPct val="0"/>
              </a:spcBef>
            </a:pPr>
            <a:r>
              <a:rPr lang="en-US" sz="3000">
                <a:solidFill>
                  <a:srgbClr val="000000"/>
                </a:solidFill>
                <a:latin typeface="Oscine Trial 1"/>
                <a:ea typeface="Oscine Trial 1"/>
                <a:cs typeface="Oscine Trial 1"/>
                <a:sym typeface="Oscine Trial 1"/>
              </a:rPr>
              <a:t>Mouvement social de 15 jours en 2022 pour aller chercher +6% alors que pendant cette période, en Belgique, +9% grâce à indexation automatique</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r>
              <a:rPr lang="en-US" sz="3000">
                <a:solidFill>
                  <a:srgbClr val="000000"/>
                </a:solidFill>
                <a:latin typeface="Oscine Trial 1"/>
                <a:ea typeface="Oscine Trial 1"/>
                <a:cs typeface="Oscine Trial 1"/>
                <a:sym typeface="Oscine Trial 1"/>
              </a:rPr>
              <a:t>Conseil du Camarade français : Ne lâchez pas l’indexation automatique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4522823" y="6464356"/>
            <a:ext cx="2755527" cy="2793944"/>
          </a:xfrm>
          <a:custGeom>
            <a:avLst/>
            <a:gdLst/>
            <a:ahLst/>
            <a:cxnLst/>
            <a:rect l="l" t="t" r="r" b="b"/>
            <a:pathLst>
              <a:path w="2755527" h="2793944">
                <a:moveTo>
                  <a:pt x="0" y="0"/>
                </a:moveTo>
                <a:lnTo>
                  <a:pt x="2755527" y="0"/>
                </a:lnTo>
                <a:lnTo>
                  <a:pt x="2755527" y="2793944"/>
                </a:lnTo>
                <a:lnTo>
                  <a:pt x="0" y="2793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TextBox 3"/>
          <p:cNvSpPr txBox="1"/>
          <p:nvPr/>
        </p:nvSpPr>
        <p:spPr>
          <a:xfrm>
            <a:off x="1028700" y="1095375"/>
            <a:ext cx="12209623" cy="29368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ATTAQUES/MANIPULATIONS DU SYSTÈME D’INDEXATION AUTOMATIQUE</a:t>
            </a:r>
          </a:p>
        </p:txBody>
      </p:sp>
      <p:sp>
        <p:nvSpPr>
          <p:cNvPr id="4" name="TextBox 4"/>
          <p:cNvSpPr txBox="1"/>
          <p:nvPr/>
        </p:nvSpPr>
        <p:spPr>
          <a:xfrm>
            <a:off x="228600" y="971550"/>
            <a:ext cx="837307" cy="542906"/>
          </a:xfrm>
          <a:prstGeom prst="rect">
            <a:avLst/>
          </a:prstGeom>
        </p:spPr>
        <p:txBody>
          <a:bodyPr wrap="square" lIns="0" tIns="0" rIns="0" bIns="0" rtlCol="0" anchor="t">
            <a:spAutoFit/>
          </a:bodyPr>
          <a:lstStyle/>
          <a:p>
            <a:pPr algn="ctr">
              <a:lnSpc>
                <a:spcPts val="4480"/>
              </a:lnSpc>
            </a:pPr>
            <a:r>
              <a:rPr lang="en-US" sz="3200">
                <a:solidFill>
                  <a:srgbClr val="000000"/>
                </a:solidFill>
                <a:latin typeface="Oscine Trial 3"/>
                <a:ea typeface="Oscine Trial 3"/>
                <a:cs typeface="Oscine Trial 3"/>
                <a:sym typeface="Oscine Trial 3"/>
              </a:rPr>
              <a:t>3.4</a:t>
            </a:r>
          </a:p>
        </p:txBody>
      </p:sp>
      <p:sp>
        <p:nvSpPr>
          <p:cNvPr id="5" name="TextBox 5"/>
          <p:cNvSpPr txBox="1"/>
          <p:nvPr/>
        </p:nvSpPr>
        <p:spPr>
          <a:xfrm>
            <a:off x="1028700" y="4349806"/>
            <a:ext cx="11247646" cy="2114550"/>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L'indexation automatique des salaires a souvent subi des pressions, surtout en période de crise et d'inflation plus élevée.</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Aujourd’hui aussi, l'indexation des salaires est sous pression!</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La FGTB a toujours défendu fermement l’indexation automatique !</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p:txBody>
      </p:sp>
      <p:grpSp>
        <p:nvGrpSpPr>
          <p:cNvPr id="6" name="Group 6"/>
          <p:cNvGrpSpPr/>
          <p:nvPr/>
        </p:nvGrpSpPr>
        <p:grpSpPr>
          <a:xfrm>
            <a:off x="-6812631" y="8159103"/>
            <a:ext cx="8897787" cy="9268529"/>
            <a:chOff x="0" y="0"/>
            <a:chExt cx="609600" cy="635000"/>
          </a:xfrm>
        </p:grpSpPr>
        <p:sp>
          <p:nvSpPr>
            <p:cNvPr id="7" name="Freeform 7"/>
            <p:cNvSpPr/>
            <p:nvPr/>
          </p:nvSpPr>
          <p:spPr>
            <a:xfrm>
              <a:off x="0" y="0"/>
              <a:ext cx="609600" cy="635000"/>
            </a:xfrm>
            <a:custGeom>
              <a:avLst/>
              <a:gdLst/>
              <a:ahLst/>
              <a:cxnLst/>
              <a:rect l="l" t="t" r="r" b="b"/>
              <a:pathLst>
                <a:path w="609600" h="635000">
                  <a:moveTo>
                    <a:pt x="490404" y="7881"/>
                  </a:moveTo>
                  <a:cubicBezTo>
                    <a:pt x="397930" y="-22904"/>
                    <a:pt x="331498" y="44197"/>
                    <a:pt x="304789" y="76966"/>
                  </a:cubicBezTo>
                  <a:cubicBezTo>
                    <a:pt x="278074" y="44194"/>
                    <a:pt x="211651" y="-22902"/>
                    <a:pt x="119184" y="7881"/>
                  </a:cubicBezTo>
                  <a:cubicBezTo>
                    <a:pt x="21467" y="40412"/>
                    <a:pt x="-17861" y="140407"/>
                    <a:pt x="7510" y="263481"/>
                  </a:cubicBezTo>
                  <a:cubicBezTo>
                    <a:pt x="45646" y="448475"/>
                    <a:pt x="229635" y="596927"/>
                    <a:pt x="304789" y="635000"/>
                  </a:cubicBezTo>
                  <a:cubicBezTo>
                    <a:pt x="379933" y="596938"/>
                    <a:pt x="563954" y="448485"/>
                    <a:pt x="602092" y="263481"/>
                  </a:cubicBezTo>
                  <a:cubicBezTo>
                    <a:pt x="627463" y="140407"/>
                    <a:pt x="588123" y="40412"/>
                    <a:pt x="490404" y="7881"/>
                  </a:cubicBezTo>
                  <a:close/>
                </a:path>
              </a:pathLst>
            </a:custGeom>
            <a:solidFill>
              <a:srgbClr val="E51B0F"/>
            </a:solidFill>
          </p:spPr>
          <p:txBody>
            <a:bodyPr/>
            <a:lstStyle/>
            <a:p>
              <a:endParaRPr lang="fr-BE"/>
            </a:p>
          </p:txBody>
        </p:sp>
        <p:sp>
          <p:nvSpPr>
            <p:cNvPr id="8" name="TextBox 8"/>
            <p:cNvSpPr txBox="1"/>
            <p:nvPr/>
          </p:nvSpPr>
          <p:spPr>
            <a:xfrm>
              <a:off x="38100" y="50800"/>
              <a:ext cx="533400" cy="5080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3" name="TextBox 3"/>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RAPPEL HISTORIQUE</a:t>
            </a:r>
          </a:p>
        </p:txBody>
      </p:sp>
      <p:graphicFrame>
        <p:nvGraphicFramePr>
          <p:cNvPr id="4" name="Tableau 3">
            <a:extLst>
              <a:ext uri="{FF2B5EF4-FFF2-40B4-BE49-F238E27FC236}">
                <a16:creationId xmlns:a16="http://schemas.microsoft.com/office/drawing/2014/main" id="{7D3F490D-1F73-17EB-720D-B5F7FE575B3F}"/>
              </a:ext>
            </a:extLst>
          </p:cNvPr>
          <p:cNvGraphicFramePr>
            <a:graphicFrameLocks noGrp="1"/>
          </p:cNvGraphicFramePr>
          <p:nvPr>
            <p:extLst>
              <p:ext uri="{D42A27DB-BD31-4B8C-83A1-F6EECF244321}">
                <p14:modId xmlns:p14="http://schemas.microsoft.com/office/powerpoint/2010/main" val="1470468583"/>
              </p:ext>
            </p:extLst>
          </p:nvPr>
        </p:nvGraphicFramePr>
        <p:xfrm>
          <a:off x="838200" y="2476500"/>
          <a:ext cx="15316200" cy="6558173"/>
        </p:xfrm>
        <a:graphic>
          <a:graphicData uri="http://schemas.openxmlformats.org/drawingml/2006/table">
            <a:tbl>
              <a:tblPr firstRow="1" bandRow="1">
                <a:tableStyleId>{16D9F66E-5EB9-4882-86FB-DCBF35E3C3E4}</a:tableStyleId>
              </a:tblPr>
              <a:tblGrid>
                <a:gridCol w="2539049">
                  <a:extLst>
                    <a:ext uri="{9D8B030D-6E8A-4147-A177-3AD203B41FA5}">
                      <a16:colId xmlns:a16="http://schemas.microsoft.com/office/drawing/2014/main" val="946365711"/>
                    </a:ext>
                  </a:extLst>
                </a:gridCol>
                <a:gridCol w="7671751">
                  <a:extLst>
                    <a:ext uri="{9D8B030D-6E8A-4147-A177-3AD203B41FA5}">
                      <a16:colId xmlns:a16="http://schemas.microsoft.com/office/drawing/2014/main" val="3982686322"/>
                    </a:ext>
                  </a:extLst>
                </a:gridCol>
                <a:gridCol w="5105400">
                  <a:extLst>
                    <a:ext uri="{9D8B030D-6E8A-4147-A177-3AD203B41FA5}">
                      <a16:colId xmlns:a16="http://schemas.microsoft.com/office/drawing/2014/main" val="3906550451"/>
                    </a:ext>
                  </a:extLst>
                </a:gridCol>
              </a:tblGrid>
              <a:tr h="848388">
                <a:tc>
                  <a:txBody>
                    <a:bodyPr/>
                    <a:lstStyle/>
                    <a:p>
                      <a:r>
                        <a:rPr lang="fr-BE" sz="2400">
                          <a:latin typeface="Oscine Trial 1" panose="020B0604020202020204" charset="0"/>
                          <a:cs typeface="Oscine Trial 1" panose="020B0604020202020204" charset="0"/>
                        </a:rPr>
                        <a:t>Année</a:t>
                      </a:r>
                    </a:p>
                  </a:txBody>
                  <a:tcPr/>
                </a:tc>
                <a:tc>
                  <a:txBody>
                    <a:bodyPr/>
                    <a:lstStyle/>
                    <a:p>
                      <a:r>
                        <a:rPr lang="fr-BE" sz="2400">
                          <a:latin typeface="Oscine Trial 1" panose="020B0604020202020204" charset="0"/>
                          <a:cs typeface="Oscine Trial 1" panose="020B0604020202020204" charset="0"/>
                        </a:rPr>
                        <a:t>Manipulation</a:t>
                      </a:r>
                    </a:p>
                  </a:txBody>
                  <a:tcPr/>
                </a:tc>
                <a:tc>
                  <a:txBody>
                    <a:bodyPr/>
                    <a:lstStyle/>
                    <a:p>
                      <a:r>
                        <a:rPr lang="fr-BE" sz="2400">
                          <a:latin typeface="Oscine Trial 1" panose="020B0604020202020204" charset="0"/>
                          <a:cs typeface="Oscine Trial 1" panose="020B0604020202020204" charset="0"/>
                        </a:rPr>
                        <a:t>Où va l’argent qui n’est pas donné aux travailleurs?</a:t>
                      </a:r>
                    </a:p>
                  </a:txBody>
                  <a:tcPr/>
                </a:tc>
                <a:extLst>
                  <a:ext uri="{0D108BD9-81ED-4DB2-BD59-A6C34878D82A}">
                    <a16:rowId xmlns:a16="http://schemas.microsoft.com/office/drawing/2014/main" val="1348308479"/>
                  </a:ext>
                </a:extLst>
              </a:tr>
              <a:tr h="848388">
                <a:tc>
                  <a:txBody>
                    <a:bodyPr/>
                    <a:lstStyle/>
                    <a:p>
                      <a:r>
                        <a:rPr lang="fr-BE" sz="2400">
                          <a:latin typeface="Oscine Trial 1" panose="020B0604020202020204" charset="0"/>
                          <a:cs typeface="Oscine Trial 1" panose="020B0604020202020204" charset="0"/>
                        </a:rPr>
                        <a:t>1976</a:t>
                      </a:r>
                    </a:p>
                  </a:txBody>
                  <a:tcPr/>
                </a:tc>
                <a:tc>
                  <a:txBody>
                    <a:bodyPr/>
                    <a:lstStyle/>
                    <a:p>
                      <a:r>
                        <a:rPr lang="fr-BE" sz="2400">
                          <a:latin typeface="Oscine Trial 1" panose="020B0604020202020204" charset="0"/>
                          <a:cs typeface="Oscine Trial 1" panose="020B0604020202020204" charset="0"/>
                        </a:rPr>
                        <a:t>Indexation a été bloquée pour la partie du salaire supérieure à 40 250 FB</a:t>
                      </a:r>
                    </a:p>
                  </a:txBody>
                  <a:tcPr/>
                </a:tc>
                <a:tc>
                  <a:txBody>
                    <a:bodyPr/>
                    <a:lstStyle/>
                    <a:p>
                      <a:endParaRPr lang="fr-BE" sz="2400">
                        <a:latin typeface="Oscine Trial 1" panose="020B0604020202020204" charset="0"/>
                        <a:cs typeface="Oscine Trial 1" panose="020B0604020202020204" charset="0"/>
                      </a:endParaRPr>
                    </a:p>
                  </a:txBody>
                  <a:tcPr/>
                </a:tc>
                <a:extLst>
                  <a:ext uri="{0D108BD9-81ED-4DB2-BD59-A6C34878D82A}">
                    <a16:rowId xmlns:a16="http://schemas.microsoft.com/office/drawing/2014/main" val="2136380600"/>
                  </a:ext>
                </a:extLst>
              </a:tr>
              <a:tr h="491526">
                <a:tc>
                  <a:txBody>
                    <a:bodyPr/>
                    <a:lstStyle/>
                    <a:p>
                      <a:r>
                        <a:rPr lang="fr-BE" sz="2400">
                          <a:latin typeface="Oscine Trial 1" panose="020B0604020202020204" charset="0"/>
                          <a:cs typeface="Oscine Trial 1" panose="020B0604020202020204" charset="0"/>
                        </a:rPr>
                        <a:t>Entre 1982 et 1986</a:t>
                      </a:r>
                    </a:p>
                  </a:txBody>
                  <a:tcPr/>
                </a:tc>
                <a:tc>
                  <a:txBody>
                    <a:bodyPr/>
                    <a:lstStyle/>
                    <a:p>
                      <a:r>
                        <a:rPr lang="fr-BE" sz="2400">
                          <a:latin typeface="Oscine Trial 1" panose="020B0604020202020204" charset="0"/>
                          <a:cs typeface="Oscine Trial 1" panose="020B0604020202020204" charset="0"/>
                        </a:rPr>
                        <a:t>3 sauts d’index</a:t>
                      </a:r>
                    </a:p>
                  </a:txBody>
                  <a:tcPr/>
                </a:tc>
                <a:tc>
                  <a:txBody>
                    <a:bodyPr/>
                    <a:lstStyle/>
                    <a:p>
                      <a:r>
                        <a:rPr lang="fr-BE" sz="2400">
                          <a:latin typeface="Oscine Trial 1" panose="020B0604020202020204" charset="0"/>
                          <a:cs typeface="Oscine Trial 1" panose="020B0604020202020204" charset="0"/>
                        </a:rPr>
                        <a:t>Recettes versée à la sécurité sociale</a:t>
                      </a:r>
                    </a:p>
                  </a:txBody>
                  <a:tcPr/>
                </a:tc>
                <a:extLst>
                  <a:ext uri="{0D108BD9-81ED-4DB2-BD59-A6C34878D82A}">
                    <a16:rowId xmlns:a16="http://schemas.microsoft.com/office/drawing/2014/main" val="4210639759"/>
                  </a:ext>
                </a:extLst>
              </a:tr>
              <a:tr h="1575578">
                <a:tc>
                  <a:txBody>
                    <a:bodyPr/>
                    <a:lstStyle/>
                    <a:p>
                      <a:r>
                        <a:rPr lang="fr-BE" sz="2400">
                          <a:latin typeface="Oscine Trial 1" panose="020B0604020202020204" charset="0"/>
                          <a:cs typeface="Oscine Trial 1" panose="020B0604020202020204" charset="0"/>
                        </a:rPr>
                        <a:t>Depuis 1994</a:t>
                      </a:r>
                    </a:p>
                  </a:txBody>
                  <a:tcPr/>
                </a:tc>
                <a:tc>
                  <a:txBody>
                    <a:bodyPr/>
                    <a:lstStyle/>
                    <a:p>
                      <a:r>
                        <a:rPr lang="fr-BE" sz="2400">
                          <a:latin typeface="Oscine Trial 1" panose="020B0604020202020204" charset="0"/>
                          <a:cs typeface="Oscine Trial 1" panose="020B0604020202020204" charset="0"/>
                        </a:rPr>
                        <a:t>Les salaires sont ajustés à l’indice santé lissé. Les hausses des prix du tabac, alcool, essence et diesel ne sont pas incluses dans ce panier.</a:t>
                      </a:r>
                    </a:p>
                  </a:txBody>
                  <a:tcPr/>
                </a:tc>
                <a:tc>
                  <a:txBody>
                    <a:bodyPr/>
                    <a:lstStyle/>
                    <a:p>
                      <a:endParaRPr lang="fr-BE" sz="2400">
                        <a:latin typeface="Oscine Trial 1" panose="020B0604020202020204" charset="0"/>
                        <a:cs typeface="Oscine Trial 1" panose="020B0604020202020204" charset="0"/>
                      </a:endParaRPr>
                    </a:p>
                  </a:txBody>
                  <a:tcPr/>
                </a:tc>
                <a:extLst>
                  <a:ext uri="{0D108BD9-81ED-4DB2-BD59-A6C34878D82A}">
                    <a16:rowId xmlns:a16="http://schemas.microsoft.com/office/drawing/2014/main" val="1578604734"/>
                  </a:ext>
                </a:extLst>
              </a:tr>
              <a:tr h="491526">
                <a:tc>
                  <a:txBody>
                    <a:bodyPr/>
                    <a:lstStyle/>
                    <a:p>
                      <a:r>
                        <a:rPr lang="fr-BE" sz="2400">
                          <a:latin typeface="Oscine Trial 1" panose="020B0604020202020204" charset="0"/>
                          <a:cs typeface="Oscine Trial 1" panose="020B0604020202020204" charset="0"/>
                        </a:rPr>
                        <a:t>2015</a:t>
                      </a:r>
                    </a:p>
                  </a:txBody>
                  <a:tcPr/>
                </a:tc>
                <a:tc>
                  <a:txBody>
                    <a:bodyPr/>
                    <a:lstStyle/>
                    <a:p>
                      <a:r>
                        <a:rPr lang="fr-BE" sz="2400">
                          <a:latin typeface="Oscine Trial 1" panose="020B0604020202020204" charset="0"/>
                          <a:cs typeface="Oscine Trial 1" panose="020B0604020202020204" charset="0"/>
                        </a:rPr>
                        <a:t>Gouvernement Michel = saut d’index de 2%</a:t>
                      </a:r>
                    </a:p>
                  </a:txBody>
                  <a:tcPr/>
                </a:tc>
                <a:tc>
                  <a:txBody>
                    <a:bodyPr/>
                    <a:lstStyle/>
                    <a:p>
                      <a:r>
                        <a:rPr lang="fr-BE" sz="2400">
                          <a:latin typeface="Oscine Trial 1" panose="020B0604020202020204" charset="0"/>
                          <a:cs typeface="Oscine Trial 1" panose="020B0604020202020204" charset="0"/>
                        </a:rPr>
                        <a:t>Dans les caisses des employeurs </a:t>
                      </a:r>
                    </a:p>
                  </a:txBody>
                  <a:tcPr/>
                </a:tc>
                <a:extLst>
                  <a:ext uri="{0D108BD9-81ED-4DB2-BD59-A6C34878D82A}">
                    <a16:rowId xmlns:a16="http://schemas.microsoft.com/office/drawing/2014/main" val="1685519976"/>
                  </a:ext>
                </a:extLst>
              </a:tr>
              <a:tr h="2302767">
                <a:tc>
                  <a:txBody>
                    <a:bodyPr/>
                    <a:lstStyle/>
                    <a:p>
                      <a:r>
                        <a:rPr lang="fr-BE" sz="2400">
                          <a:latin typeface="Oscine Trial 1" panose="020B0604020202020204" charset="0"/>
                          <a:cs typeface="Oscine Trial 1" panose="020B0604020202020204" charset="0"/>
                        </a:rPr>
                        <a:t>2025</a:t>
                      </a:r>
                    </a:p>
                  </a:txBody>
                  <a:tcPr/>
                </a:tc>
                <a:tc>
                  <a:txBody>
                    <a:bodyPr/>
                    <a:lstStyle/>
                    <a:p>
                      <a:r>
                        <a:rPr lang="fr-BE" sz="2400">
                          <a:latin typeface="Oscine Trial 1" panose="020B0604020202020204" charset="0"/>
                          <a:cs typeface="Oscine Trial 1" panose="020B0604020202020204" charset="0"/>
                        </a:rPr>
                        <a:t>Gouvernement De Wever : report de l’indexation des fonctionnaires et des allocataires sociaux et blocage de l’indexation à 4000 euros pour les salaires et 2000 euros pour les </a:t>
                      </a:r>
                      <a:r>
                        <a:rPr lang="fr-BE" sz="2400" err="1">
                          <a:latin typeface="Oscine Trial 1" panose="020B0604020202020204" charset="0"/>
                          <a:cs typeface="Oscine Trial 1" panose="020B0604020202020204" charset="0"/>
                        </a:rPr>
                        <a:t>allocatairess</a:t>
                      </a:r>
                      <a:r>
                        <a:rPr lang="fr-BE" sz="2400">
                          <a:latin typeface="Oscine Trial 1" panose="020B0604020202020204" charset="0"/>
                          <a:cs typeface="Oscine Trial 1" panose="020B0604020202020204" charset="0"/>
                        </a:rPr>
                        <a:t> sociaux</a:t>
                      </a:r>
                    </a:p>
                  </a:txBody>
                  <a:tcPr/>
                </a:tc>
                <a:tc>
                  <a:txBody>
                    <a:bodyPr/>
                    <a:lstStyle/>
                    <a:p>
                      <a:r>
                        <a:rPr lang="fr-BE" sz="2400">
                          <a:latin typeface="Oscine Trial 1" panose="020B0604020202020204" charset="0"/>
                          <a:cs typeface="Oscine Trial 1" panose="020B0604020202020204" charset="0"/>
                        </a:rPr>
                        <a:t>50% dans les caisses des employeurs et 50% versés à la sécurité sociale</a:t>
                      </a:r>
                    </a:p>
                  </a:txBody>
                  <a:tcPr/>
                </a:tc>
                <a:extLst>
                  <a:ext uri="{0D108BD9-81ED-4DB2-BD59-A6C34878D82A}">
                    <a16:rowId xmlns:a16="http://schemas.microsoft.com/office/drawing/2014/main" val="800191131"/>
                  </a:ext>
                </a:extLst>
              </a:tr>
            </a:tbl>
          </a:graphicData>
        </a:graphic>
      </p:graphicFrame>
      <p:sp>
        <p:nvSpPr>
          <p:cNvPr id="5" name="ZoneTexte 4">
            <a:extLst>
              <a:ext uri="{FF2B5EF4-FFF2-40B4-BE49-F238E27FC236}">
                <a16:creationId xmlns:a16="http://schemas.microsoft.com/office/drawing/2014/main" id="{9645AFCB-051C-F6CB-CDA0-7BEC76F3E897}"/>
              </a:ext>
            </a:extLst>
          </p:cNvPr>
          <p:cNvSpPr txBox="1"/>
          <p:nvPr/>
        </p:nvSpPr>
        <p:spPr>
          <a:xfrm>
            <a:off x="1600200" y="9563100"/>
            <a:ext cx="8839200" cy="646331"/>
          </a:xfrm>
          <a:prstGeom prst="rect">
            <a:avLst/>
          </a:prstGeom>
          <a:noFill/>
        </p:spPr>
        <p:txBody>
          <a:bodyPr wrap="square" rtlCol="0">
            <a:spAutoFit/>
          </a:bodyPr>
          <a:lstStyle/>
          <a:p>
            <a:r>
              <a:rPr lang="fr-BE" sz="3600" b="1">
                <a:latin typeface="Oscine Trial 1" panose="020B0604020202020204" charset="0"/>
                <a:cs typeface="Oscine Trial 1" panose="020B0604020202020204" charset="0"/>
                <a:sym typeface="Wingdings" panose="05000000000000000000" pitchFamily="2" charset="2"/>
              </a:rPr>
              <a:t> On a déjà donné plusieurs fois ….</a:t>
            </a:r>
            <a:endParaRPr lang="fr-BE" sz="3600" b="1">
              <a:latin typeface="Oscine Trial 1" panose="020B0604020202020204" charset="0"/>
              <a:cs typeface="Oscine Trial 1" panose="020B060402020202020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BE"/>
          </a:p>
        </p:txBody>
      </p:sp>
      <p:sp>
        <p:nvSpPr>
          <p:cNvPr id="3" name="TextBox 3"/>
          <p:cNvSpPr txBox="1"/>
          <p:nvPr/>
        </p:nvSpPr>
        <p:spPr>
          <a:xfrm>
            <a:off x="1513641" y="4194175"/>
            <a:ext cx="15260717" cy="993775"/>
          </a:xfrm>
          <a:prstGeom prst="rect">
            <a:avLst/>
          </a:prstGeom>
        </p:spPr>
        <p:txBody>
          <a:bodyPr lIns="0" tIns="0" rIns="0" bIns="0" rtlCol="0" anchor="t">
            <a:spAutoFit/>
          </a:bodyPr>
          <a:lstStyle/>
          <a:p>
            <a:pPr algn="ctr">
              <a:lnSpc>
                <a:spcPts val="7699"/>
              </a:lnSpc>
              <a:spcBef>
                <a:spcPct val="0"/>
              </a:spcBef>
            </a:pPr>
            <a:r>
              <a:rPr lang="en-US" sz="6999">
                <a:solidFill>
                  <a:srgbClr val="000000"/>
                </a:solidFill>
                <a:latin typeface="Oscine Trial 2"/>
                <a:ea typeface="Oscine Trial 2"/>
                <a:cs typeface="Oscine Trial 2"/>
                <a:sym typeface="Oscine Trial 2"/>
              </a:rPr>
              <a:t>2025</a:t>
            </a:r>
            <a:r>
              <a:rPr lang="en-US" sz="6999" b="1">
                <a:solidFill>
                  <a:srgbClr val="000000"/>
                </a:solidFill>
                <a:latin typeface="Oscine Trial 2"/>
                <a:ea typeface="Oscine Trial 2"/>
                <a:cs typeface="Oscine Trial 2"/>
                <a:sym typeface="Oscine Trial 2"/>
              </a:rPr>
              <a:t> : LA </a:t>
            </a:r>
            <a:r>
              <a:rPr lang="en-US" sz="6999" b="1">
                <a:solidFill>
                  <a:srgbClr val="ED3024"/>
                </a:solidFill>
                <a:latin typeface="Oscine Trial 2"/>
                <a:ea typeface="Oscine Trial 2"/>
                <a:cs typeface="Oscine Trial 2"/>
                <a:sym typeface="Oscine Trial 2"/>
              </a:rPr>
              <a:t>LIGNE ROUGE</a:t>
            </a:r>
            <a:r>
              <a:rPr lang="en-US" sz="6999" b="1">
                <a:solidFill>
                  <a:srgbClr val="000000"/>
                </a:solidFill>
                <a:latin typeface="Oscine Trial 2"/>
                <a:ea typeface="Oscine Trial 2"/>
                <a:cs typeface="Oscine Trial 2"/>
                <a:sym typeface="Oscine Trial 2"/>
              </a:rPr>
              <a:t> EST FRANCHIE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028700" y="3274421"/>
            <a:ext cx="6872317" cy="4114800"/>
          </a:xfrm>
          <a:custGeom>
            <a:avLst/>
            <a:gdLst/>
            <a:ahLst/>
            <a:cxnLst/>
            <a:rect l="l" t="t" r="r" b="b"/>
            <a:pathLst>
              <a:path w="6872317" h="4114800">
                <a:moveTo>
                  <a:pt x="0" y="0"/>
                </a:moveTo>
                <a:lnTo>
                  <a:pt x="6872317" y="0"/>
                </a:lnTo>
                <a:lnTo>
                  <a:pt x="68723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grpSp>
        <p:nvGrpSpPr>
          <p:cNvPr id="3" name="Group 3"/>
          <p:cNvGrpSpPr/>
          <p:nvPr/>
        </p:nvGrpSpPr>
        <p:grpSpPr>
          <a:xfrm>
            <a:off x="9773798" y="2358029"/>
            <a:ext cx="10195206" cy="3086100"/>
            <a:chOff x="0" y="0"/>
            <a:chExt cx="2685157" cy="812800"/>
          </a:xfrm>
        </p:grpSpPr>
        <p:sp>
          <p:nvSpPr>
            <p:cNvPr id="4" name="Freeform 4"/>
            <p:cNvSpPr/>
            <p:nvPr/>
          </p:nvSpPr>
          <p:spPr>
            <a:xfrm>
              <a:off x="0" y="0"/>
              <a:ext cx="2685157" cy="812800"/>
            </a:xfrm>
            <a:custGeom>
              <a:avLst/>
              <a:gdLst/>
              <a:ahLst/>
              <a:cxnLst/>
              <a:rect l="l" t="t" r="r" b="b"/>
              <a:pathLst>
                <a:path w="2685157" h="812800">
                  <a:moveTo>
                    <a:pt x="59990" y="0"/>
                  </a:moveTo>
                  <a:lnTo>
                    <a:pt x="2625167" y="0"/>
                  </a:lnTo>
                  <a:cubicBezTo>
                    <a:pt x="2658299" y="0"/>
                    <a:pt x="2685157" y="26858"/>
                    <a:pt x="2685157" y="59990"/>
                  </a:cubicBezTo>
                  <a:lnTo>
                    <a:pt x="2685157" y="752810"/>
                  </a:lnTo>
                  <a:cubicBezTo>
                    <a:pt x="2685157" y="785942"/>
                    <a:pt x="2658299" y="812800"/>
                    <a:pt x="2625167" y="812800"/>
                  </a:cubicBezTo>
                  <a:lnTo>
                    <a:pt x="59990" y="812800"/>
                  </a:lnTo>
                  <a:cubicBezTo>
                    <a:pt x="26858" y="812800"/>
                    <a:pt x="0" y="785942"/>
                    <a:pt x="0" y="752810"/>
                  </a:cubicBezTo>
                  <a:lnTo>
                    <a:pt x="0" y="59990"/>
                  </a:lnTo>
                  <a:cubicBezTo>
                    <a:pt x="0" y="26858"/>
                    <a:pt x="26858" y="0"/>
                    <a:pt x="59990" y="0"/>
                  </a:cubicBezTo>
                  <a:close/>
                </a:path>
              </a:pathLst>
            </a:custGeom>
            <a:solidFill>
              <a:srgbClr val="E51B0F"/>
            </a:solidFill>
          </p:spPr>
          <p:txBody>
            <a:bodyPr/>
            <a:lstStyle/>
            <a:p>
              <a:endParaRPr lang="fr-BE"/>
            </a:p>
          </p:txBody>
        </p:sp>
        <p:sp>
          <p:nvSpPr>
            <p:cNvPr id="5" name="TextBox 5"/>
            <p:cNvSpPr txBox="1"/>
            <p:nvPr/>
          </p:nvSpPr>
          <p:spPr>
            <a:xfrm>
              <a:off x="0" y="-47625"/>
              <a:ext cx="2685157" cy="860425"/>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3 NOTIONS CLÉS</a:t>
            </a:r>
          </a:p>
        </p:txBody>
      </p:sp>
      <p:sp>
        <p:nvSpPr>
          <p:cNvPr id="7" name="TextBox 7"/>
          <p:cNvSpPr txBox="1"/>
          <p:nvPr/>
        </p:nvSpPr>
        <p:spPr>
          <a:xfrm>
            <a:off x="9948141" y="3062879"/>
            <a:ext cx="7742041" cy="1695450"/>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L’indice pivot est une valeur seuil prédéterminée, avec laquelle l’indice santé lissé est comparé. Si l’indice pivot est atteint ou dépassé, le salaire est indexé.</a:t>
            </a:r>
          </a:p>
        </p:txBody>
      </p:sp>
      <p:grpSp>
        <p:nvGrpSpPr>
          <p:cNvPr id="8" name="Group 8"/>
          <p:cNvGrpSpPr/>
          <p:nvPr/>
        </p:nvGrpSpPr>
        <p:grpSpPr>
          <a:xfrm>
            <a:off x="9773798" y="5679079"/>
            <a:ext cx="10195206" cy="1532829"/>
            <a:chOff x="0" y="0"/>
            <a:chExt cx="2685157" cy="403708"/>
          </a:xfrm>
        </p:grpSpPr>
        <p:sp>
          <p:nvSpPr>
            <p:cNvPr id="9" name="Freeform 9"/>
            <p:cNvSpPr/>
            <p:nvPr/>
          </p:nvSpPr>
          <p:spPr>
            <a:xfrm>
              <a:off x="0" y="0"/>
              <a:ext cx="2685157" cy="403708"/>
            </a:xfrm>
            <a:custGeom>
              <a:avLst/>
              <a:gdLst/>
              <a:ahLst/>
              <a:cxnLst/>
              <a:rect l="l" t="t" r="r" b="b"/>
              <a:pathLst>
                <a:path w="2685157" h="403708">
                  <a:moveTo>
                    <a:pt x="59990" y="0"/>
                  </a:moveTo>
                  <a:lnTo>
                    <a:pt x="2625167" y="0"/>
                  </a:lnTo>
                  <a:cubicBezTo>
                    <a:pt x="2658299" y="0"/>
                    <a:pt x="2685157" y="26858"/>
                    <a:pt x="2685157" y="59990"/>
                  </a:cubicBezTo>
                  <a:lnTo>
                    <a:pt x="2685157" y="343718"/>
                  </a:lnTo>
                  <a:cubicBezTo>
                    <a:pt x="2685157" y="376849"/>
                    <a:pt x="2658299" y="403708"/>
                    <a:pt x="2625167" y="403708"/>
                  </a:cubicBezTo>
                  <a:lnTo>
                    <a:pt x="59990" y="403708"/>
                  </a:lnTo>
                  <a:cubicBezTo>
                    <a:pt x="26858" y="403708"/>
                    <a:pt x="0" y="376849"/>
                    <a:pt x="0" y="343718"/>
                  </a:cubicBezTo>
                  <a:lnTo>
                    <a:pt x="0" y="59990"/>
                  </a:lnTo>
                  <a:cubicBezTo>
                    <a:pt x="0" y="26858"/>
                    <a:pt x="26858" y="0"/>
                    <a:pt x="59990" y="0"/>
                  </a:cubicBezTo>
                  <a:close/>
                </a:path>
              </a:pathLst>
            </a:custGeom>
            <a:solidFill>
              <a:srgbClr val="E51B0F"/>
            </a:solidFill>
          </p:spPr>
          <p:txBody>
            <a:bodyPr/>
            <a:lstStyle/>
            <a:p>
              <a:endParaRPr lang="fr-BE"/>
            </a:p>
          </p:txBody>
        </p:sp>
        <p:sp>
          <p:nvSpPr>
            <p:cNvPr id="10" name="TextBox 10"/>
            <p:cNvSpPr txBox="1"/>
            <p:nvPr/>
          </p:nvSpPr>
          <p:spPr>
            <a:xfrm>
              <a:off x="0" y="-47625"/>
              <a:ext cx="2685157" cy="451333"/>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9773798" y="7646959"/>
            <a:ext cx="10195206" cy="1573241"/>
            <a:chOff x="0" y="0"/>
            <a:chExt cx="2685157" cy="414351"/>
          </a:xfrm>
        </p:grpSpPr>
        <p:sp>
          <p:nvSpPr>
            <p:cNvPr id="12" name="Freeform 12"/>
            <p:cNvSpPr/>
            <p:nvPr/>
          </p:nvSpPr>
          <p:spPr>
            <a:xfrm>
              <a:off x="0" y="0"/>
              <a:ext cx="2685157" cy="414351"/>
            </a:xfrm>
            <a:custGeom>
              <a:avLst/>
              <a:gdLst/>
              <a:ahLst/>
              <a:cxnLst/>
              <a:rect l="l" t="t" r="r" b="b"/>
              <a:pathLst>
                <a:path w="2685157" h="414351">
                  <a:moveTo>
                    <a:pt x="59990" y="0"/>
                  </a:moveTo>
                  <a:lnTo>
                    <a:pt x="2625167" y="0"/>
                  </a:lnTo>
                  <a:cubicBezTo>
                    <a:pt x="2658299" y="0"/>
                    <a:pt x="2685157" y="26858"/>
                    <a:pt x="2685157" y="59990"/>
                  </a:cubicBezTo>
                  <a:lnTo>
                    <a:pt x="2685157" y="354361"/>
                  </a:lnTo>
                  <a:cubicBezTo>
                    <a:pt x="2685157" y="387493"/>
                    <a:pt x="2658299" y="414351"/>
                    <a:pt x="2625167" y="414351"/>
                  </a:cubicBezTo>
                  <a:lnTo>
                    <a:pt x="59990" y="414351"/>
                  </a:lnTo>
                  <a:cubicBezTo>
                    <a:pt x="26858" y="414351"/>
                    <a:pt x="0" y="387493"/>
                    <a:pt x="0" y="354361"/>
                  </a:cubicBezTo>
                  <a:lnTo>
                    <a:pt x="0" y="59990"/>
                  </a:lnTo>
                  <a:cubicBezTo>
                    <a:pt x="0" y="26858"/>
                    <a:pt x="26858" y="0"/>
                    <a:pt x="59990" y="0"/>
                  </a:cubicBezTo>
                  <a:close/>
                </a:path>
              </a:pathLst>
            </a:custGeom>
            <a:solidFill>
              <a:srgbClr val="E51B0F"/>
            </a:solidFill>
          </p:spPr>
          <p:txBody>
            <a:bodyPr/>
            <a:lstStyle/>
            <a:p>
              <a:endParaRPr lang="fr-BE"/>
            </a:p>
          </p:txBody>
        </p:sp>
        <p:sp>
          <p:nvSpPr>
            <p:cNvPr id="13" name="TextBox 13"/>
            <p:cNvSpPr txBox="1"/>
            <p:nvPr/>
          </p:nvSpPr>
          <p:spPr>
            <a:xfrm>
              <a:off x="0" y="-47625"/>
              <a:ext cx="2685157" cy="461976"/>
            </a:xfrm>
            <a:prstGeom prst="rect">
              <a:avLst/>
            </a:prstGeom>
          </p:spPr>
          <p:txBody>
            <a:bodyPr lIns="50800" tIns="50800" rIns="50800" bIns="50800" rtlCol="0" anchor="ctr"/>
            <a:lstStyle/>
            <a:p>
              <a:pPr algn="ctr">
                <a:lnSpc>
                  <a:spcPts val="2800"/>
                </a:lnSpc>
              </a:pPr>
              <a:endParaRPr/>
            </a:p>
          </p:txBody>
        </p:sp>
      </p:grpSp>
      <p:sp>
        <p:nvSpPr>
          <p:cNvPr id="14" name="TextBox 14"/>
          <p:cNvSpPr txBox="1"/>
          <p:nvPr/>
        </p:nvSpPr>
        <p:spPr>
          <a:xfrm>
            <a:off x="9948141" y="5886450"/>
            <a:ext cx="8132810" cy="3371850"/>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Grande diversité de systèmes d’indexation dans les secteurs</a:t>
            </a:r>
          </a:p>
          <a:p>
            <a:pPr algn="l">
              <a:lnSpc>
                <a:spcPts val="3300"/>
              </a:lnSpc>
            </a:pPr>
            <a:endParaRPr lang="en-US" sz="3000">
              <a:solidFill>
                <a:srgbClr val="FFFFFF"/>
              </a:solidFill>
              <a:latin typeface="Oscine Trial 1"/>
              <a:ea typeface="Oscine Trial 1"/>
              <a:cs typeface="Oscine Trial 1"/>
              <a:sym typeface="Oscine Trial 1"/>
            </a:endParaRPr>
          </a:p>
          <a:p>
            <a:pPr algn="l">
              <a:lnSpc>
                <a:spcPts val="3300"/>
              </a:lnSpc>
            </a:pPr>
            <a:endParaRPr lang="en-US" sz="3000">
              <a:solidFill>
                <a:srgbClr val="FFFFFF"/>
              </a:solidFill>
              <a:latin typeface="Oscine Trial 1"/>
              <a:ea typeface="Oscine Trial 1"/>
              <a:cs typeface="Oscine Trial 1"/>
              <a:sym typeface="Oscine Trial 1"/>
            </a:endParaRPr>
          </a:p>
          <a:p>
            <a:pPr algn="l">
              <a:lnSpc>
                <a:spcPts val="3300"/>
              </a:lnSpc>
            </a:pPr>
            <a:endParaRPr lang="en-US" sz="3000">
              <a:solidFill>
                <a:srgbClr val="FFFFFF"/>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Attaques/manipulations = ligne rouge franchie pour la FGTB </a:t>
            </a:r>
          </a:p>
          <a:p>
            <a:pPr algn="l">
              <a:lnSpc>
                <a:spcPts val="3300"/>
              </a:lnSpc>
            </a:pPr>
            <a:endParaRPr lang="en-US" sz="3000">
              <a:solidFill>
                <a:srgbClr val="FFFFFF"/>
              </a:solidFill>
              <a:latin typeface="Oscine Trial 1"/>
              <a:ea typeface="Oscine Trial 1"/>
              <a:cs typeface="Oscine Trial 1"/>
              <a:sym typeface="Oscine Trial 1"/>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51B0F"/>
        </a:solidFill>
        <a:effectLst/>
      </p:bgPr>
    </p:bg>
    <p:spTree>
      <p:nvGrpSpPr>
        <p:cNvPr id="1" name=""/>
        <p:cNvGrpSpPr/>
        <p:nvPr/>
      </p:nvGrpSpPr>
      <p:grpSpPr>
        <a:xfrm>
          <a:off x="0" y="0"/>
          <a:ext cx="0" cy="0"/>
          <a:chOff x="0" y="0"/>
          <a:chExt cx="0" cy="0"/>
        </a:xfrm>
      </p:grpSpPr>
      <p:sp>
        <p:nvSpPr>
          <p:cNvPr id="2" name="TextBox 2"/>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FFFFFF"/>
                </a:solidFill>
                <a:latin typeface="Oscine Trial 2"/>
                <a:ea typeface="Oscine Trial 2"/>
                <a:cs typeface="Oscine Trial 2"/>
                <a:sym typeface="Oscine Trial 2"/>
              </a:rPr>
              <a:t>LES FAUSSES BONNES IDÉES</a:t>
            </a:r>
          </a:p>
        </p:txBody>
      </p:sp>
      <p:sp>
        <p:nvSpPr>
          <p:cNvPr id="3" name="Freeform 3"/>
          <p:cNvSpPr/>
          <p:nvPr/>
        </p:nvSpPr>
        <p:spPr>
          <a:xfrm>
            <a:off x="15816099" y="697366"/>
            <a:ext cx="1680039" cy="1723117"/>
          </a:xfrm>
          <a:custGeom>
            <a:avLst/>
            <a:gdLst/>
            <a:ahLst/>
            <a:cxnLst/>
            <a:rect l="l" t="t" r="r" b="b"/>
            <a:pathLst>
              <a:path w="1680039" h="1723117">
                <a:moveTo>
                  <a:pt x="0" y="0"/>
                </a:moveTo>
                <a:lnTo>
                  <a:pt x="1680039" y="0"/>
                </a:lnTo>
                <a:lnTo>
                  <a:pt x="1680039" y="1723118"/>
                </a:lnTo>
                <a:lnTo>
                  <a:pt x="0" y="17231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4" name="Freeform 4"/>
          <p:cNvSpPr/>
          <p:nvPr/>
        </p:nvSpPr>
        <p:spPr>
          <a:xfrm>
            <a:off x="12794742" y="2057400"/>
            <a:ext cx="5493258" cy="8229600"/>
          </a:xfrm>
          <a:custGeom>
            <a:avLst/>
            <a:gdLst/>
            <a:ahLst/>
            <a:cxnLst/>
            <a:rect l="l" t="t" r="r" b="b"/>
            <a:pathLst>
              <a:path w="5493258" h="8229600">
                <a:moveTo>
                  <a:pt x="0" y="0"/>
                </a:moveTo>
                <a:lnTo>
                  <a:pt x="5493258" y="0"/>
                </a:lnTo>
                <a:lnTo>
                  <a:pt x="5493258" y="8229600"/>
                </a:lnTo>
                <a:lnTo>
                  <a:pt x="0" y="822960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fr-BE"/>
          </a:p>
        </p:txBody>
      </p:sp>
      <p:sp>
        <p:nvSpPr>
          <p:cNvPr id="5" name="TextBox 5"/>
          <p:cNvSpPr txBox="1"/>
          <p:nvPr/>
        </p:nvSpPr>
        <p:spPr>
          <a:xfrm>
            <a:off x="1028700" y="3398015"/>
            <a:ext cx="10629900" cy="4629150"/>
          </a:xfrm>
          <a:prstGeom prst="rect">
            <a:avLst/>
          </a:prstGeom>
        </p:spPr>
        <p:txBody>
          <a:bodyPr wrap="square" lIns="0" tIns="0" rIns="0" bIns="0" rtlCol="0" anchor="t">
            <a:spAutoFit/>
          </a:bodyPr>
          <a:lstStyle/>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Indexation = instrument de </a:t>
            </a:r>
            <a:r>
              <a:rPr lang="en-US" sz="3000" err="1">
                <a:solidFill>
                  <a:srgbClr val="FFFFFF"/>
                </a:solidFill>
                <a:latin typeface="Oscine Trial 1"/>
                <a:ea typeface="Oscine Trial 1"/>
                <a:cs typeface="Oscine Trial 1"/>
                <a:sym typeface="Oscine Trial 1"/>
              </a:rPr>
              <a:t>redistributionà</a:t>
            </a:r>
            <a:r>
              <a:rPr lang="en-US" sz="3000">
                <a:solidFill>
                  <a:srgbClr val="FFFFFF"/>
                </a:solidFill>
                <a:latin typeface="Oscine Trial 1"/>
                <a:ea typeface="Oscine Trial 1"/>
                <a:cs typeface="Oscine Trial 1"/>
                <a:sym typeface="Oscine Trial 1"/>
              </a:rPr>
              <a:t> Faux</a:t>
            </a:r>
          </a:p>
          <a:p>
            <a:pPr algn="l">
              <a:lnSpc>
                <a:spcPts val="3300"/>
              </a:lnSpc>
            </a:pPr>
            <a:endParaRPr lang="en-US" sz="3000">
              <a:solidFill>
                <a:srgbClr val="FFFFFF"/>
              </a:solidFill>
              <a:latin typeface="Oscine Trial 1"/>
              <a:ea typeface="Oscine Trial 1"/>
              <a:cs typeface="Oscine Trial 1"/>
              <a:sym typeface="Oscine Trial 1"/>
            </a:endParaRPr>
          </a:p>
          <a:p>
            <a:pPr marL="647700" lvl="1" indent="-323850" algn="l">
              <a:lnSpc>
                <a:spcPts val="3300"/>
              </a:lnSpc>
              <a:buFont typeface="Arial"/>
              <a:buChar char="•"/>
            </a:pPr>
            <a:r>
              <a:rPr lang="en-US" sz="3000" err="1">
                <a:solidFill>
                  <a:srgbClr val="FFFFFF"/>
                </a:solidFill>
                <a:latin typeface="Oscine Trial 1"/>
                <a:ea typeface="Oscine Trial 1"/>
                <a:cs typeface="Oscine Trial 1"/>
                <a:sym typeface="Oscine Trial 1"/>
              </a:rPr>
              <a:t>Saut</a:t>
            </a:r>
            <a:r>
              <a:rPr lang="en-US" sz="3000">
                <a:solidFill>
                  <a:srgbClr val="FFFFFF"/>
                </a:solidFill>
                <a:latin typeface="Oscine Trial 1"/>
                <a:ea typeface="Oscine Trial 1"/>
                <a:cs typeface="Oscine Trial 1"/>
                <a:sym typeface="Oscine Trial 1"/>
              </a:rPr>
              <a:t> </a:t>
            </a:r>
            <a:r>
              <a:rPr lang="en-US" sz="3000" err="1">
                <a:solidFill>
                  <a:srgbClr val="FFFFFF"/>
                </a:solidFill>
                <a:latin typeface="Oscine Trial 1"/>
                <a:ea typeface="Oscine Trial 1"/>
                <a:cs typeface="Oscine Trial 1"/>
                <a:sym typeface="Oscine Trial 1"/>
              </a:rPr>
              <a:t>d’index</a:t>
            </a:r>
            <a:endParaRPr lang="en-US" sz="3000">
              <a:solidFill>
                <a:srgbClr val="FFFFFF"/>
              </a:solidFill>
              <a:latin typeface="Oscine Trial 1"/>
              <a:ea typeface="Oscine Trial 1"/>
              <a:cs typeface="Oscine Trial 1"/>
              <a:sym typeface="Oscine Trial 1"/>
            </a:endParaRPr>
          </a:p>
          <a:p>
            <a:pPr algn="l">
              <a:lnSpc>
                <a:spcPts val="3300"/>
              </a:lnSpc>
            </a:pPr>
            <a:endParaRPr lang="en-US" sz="3000">
              <a:solidFill>
                <a:srgbClr val="FFFFFF"/>
              </a:solidFill>
              <a:latin typeface="Oscine Trial 1"/>
              <a:ea typeface="Oscine Trial 1"/>
              <a:cs typeface="Oscine Trial 1"/>
              <a:sym typeface="Oscine Trial 1"/>
            </a:endParaRPr>
          </a:p>
          <a:p>
            <a:pPr marL="647700" lvl="1" indent="-323850" algn="l">
              <a:lnSpc>
                <a:spcPts val="3300"/>
              </a:lnSpc>
              <a:buFont typeface="Arial"/>
              <a:buChar char="•"/>
            </a:pPr>
            <a:r>
              <a:rPr lang="en-US" sz="3000" err="1">
                <a:solidFill>
                  <a:srgbClr val="FFFFFF"/>
                </a:solidFill>
                <a:latin typeface="Oscine Trial 1"/>
                <a:ea typeface="Oscine Trial 1"/>
                <a:cs typeface="Oscine Trial 1"/>
                <a:sym typeface="Oscine Trial 1"/>
              </a:rPr>
              <a:t>Blocage</a:t>
            </a:r>
            <a:r>
              <a:rPr lang="en-US" sz="3000">
                <a:solidFill>
                  <a:srgbClr val="FFFFFF"/>
                </a:solidFill>
                <a:latin typeface="Oscine Trial 1"/>
                <a:ea typeface="Oscine Trial 1"/>
                <a:cs typeface="Oscine Trial 1"/>
                <a:sym typeface="Oscine Trial 1"/>
              </a:rPr>
              <a:t> de </a:t>
            </a:r>
            <a:r>
              <a:rPr lang="en-US" sz="3000" err="1">
                <a:solidFill>
                  <a:srgbClr val="FFFFFF"/>
                </a:solidFill>
                <a:latin typeface="Oscine Trial 1"/>
                <a:ea typeface="Oscine Trial 1"/>
                <a:cs typeface="Oscine Trial 1"/>
                <a:sym typeface="Oscine Trial 1"/>
              </a:rPr>
              <a:t>l’indexation</a:t>
            </a:r>
            <a:r>
              <a:rPr lang="en-US" sz="3000">
                <a:solidFill>
                  <a:srgbClr val="FFFFFF"/>
                </a:solidFill>
                <a:latin typeface="Oscine Trial 1"/>
                <a:ea typeface="Oscine Trial 1"/>
                <a:cs typeface="Oscine Trial 1"/>
                <a:sym typeface="Oscine Trial 1"/>
              </a:rPr>
              <a:t> à </a:t>
            </a:r>
            <a:r>
              <a:rPr lang="en-US" sz="3000" err="1">
                <a:solidFill>
                  <a:srgbClr val="FFFFFF"/>
                </a:solidFill>
                <a:latin typeface="Oscine Trial 1"/>
                <a:ea typeface="Oscine Trial 1"/>
                <a:cs typeface="Oscine Trial 1"/>
                <a:sym typeface="Oscine Trial 1"/>
              </a:rPr>
              <a:t>partir</a:t>
            </a:r>
            <a:r>
              <a:rPr lang="en-US" sz="3000">
                <a:solidFill>
                  <a:srgbClr val="FFFFFF"/>
                </a:solidFill>
                <a:latin typeface="Oscine Trial 1"/>
                <a:ea typeface="Oscine Trial 1"/>
                <a:cs typeface="Oscine Trial 1"/>
                <a:sym typeface="Oscine Trial 1"/>
              </a:rPr>
              <a:t> de 4000 euros </a:t>
            </a:r>
            <a:r>
              <a:rPr lang="en-US" sz="3000" err="1">
                <a:solidFill>
                  <a:srgbClr val="FFFFFF"/>
                </a:solidFill>
                <a:latin typeface="Oscine Trial 1"/>
                <a:ea typeface="Oscine Trial 1"/>
                <a:cs typeface="Oscine Trial 1"/>
                <a:sym typeface="Oscine Trial 1"/>
              </a:rPr>
              <a:t>bruts</a:t>
            </a:r>
            <a:endParaRPr lang="en-US" sz="3000">
              <a:solidFill>
                <a:srgbClr val="FFFFFF"/>
              </a:solidFill>
              <a:latin typeface="Oscine Trial 1"/>
              <a:ea typeface="Oscine Trial 1"/>
              <a:cs typeface="Oscine Trial 1"/>
              <a:sym typeface="Oscine Trial 1"/>
            </a:endParaRPr>
          </a:p>
          <a:p>
            <a:pPr algn="l">
              <a:lnSpc>
                <a:spcPts val="3300"/>
              </a:lnSpc>
            </a:pPr>
            <a:endParaRPr lang="en-US" sz="3000">
              <a:solidFill>
                <a:srgbClr val="FFFFFF"/>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Indexation durable</a:t>
            </a:r>
          </a:p>
          <a:p>
            <a:pPr algn="l">
              <a:lnSpc>
                <a:spcPts val="3300"/>
              </a:lnSpc>
            </a:pPr>
            <a:endParaRPr lang="en-US" sz="3000">
              <a:solidFill>
                <a:srgbClr val="FFFFFF"/>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Indexation </a:t>
            </a:r>
            <a:r>
              <a:rPr lang="en-US" sz="3000" err="1">
                <a:solidFill>
                  <a:srgbClr val="FFFFFF"/>
                </a:solidFill>
                <a:latin typeface="Oscine Trial 1"/>
                <a:ea typeface="Oscine Trial 1"/>
                <a:cs typeface="Oscine Trial 1"/>
                <a:sym typeface="Oscine Trial 1"/>
              </a:rPr>
              <a:t>forfaitaire</a:t>
            </a:r>
            <a:r>
              <a:rPr lang="en-US" sz="3000">
                <a:solidFill>
                  <a:srgbClr val="FFFFFF"/>
                </a:solidFill>
                <a:latin typeface="Oscine Trial 1"/>
                <a:ea typeface="Oscine Trial 1"/>
                <a:cs typeface="Oscine Trial 1"/>
                <a:sym typeface="Oscine Trial 1"/>
              </a:rPr>
              <a:t> </a:t>
            </a:r>
          </a:p>
          <a:p>
            <a:pPr algn="l">
              <a:lnSpc>
                <a:spcPts val="3300"/>
              </a:lnSpc>
            </a:pPr>
            <a:endParaRPr lang="en-US" sz="3000">
              <a:solidFill>
                <a:srgbClr val="FFFFFF"/>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Indexation du </a:t>
            </a:r>
            <a:r>
              <a:rPr lang="en-US" sz="3000" err="1">
                <a:solidFill>
                  <a:srgbClr val="FFFFFF"/>
                </a:solidFill>
                <a:latin typeface="Oscine Trial 1"/>
                <a:ea typeface="Oscine Trial 1"/>
                <a:cs typeface="Oscine Trial 1"/>
                <a:sym typeface="Oscine Trial 1"/>
              </a:rPr>
              <a:t>salaire</a:t>
            </a:r>
            <a:r>
              <a:rPr lang="en-US" sz="3000">
                <a:solidFill>
                  <a:srgbClr val="FFFFFF"/>
                </a:solidFill>
                <a:latin typeface="Oscine Trial 1"/>
                <a:ea typeface="Oscine Trial 1"/>
                <a:cs typeface="Oscine Trial 1"/>
                <a:sym typeface="Oscine Trial 1"/>
              </a:rPr>
              <a:t> net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3137093" y="4000500"/>
            <a:ext cx="3869777" cy="2984565"/>
          </a:xfrm>
          <a:custGeom>
            <a:avLst/>
            <a:gdLst/>
            <a:ahLst/>
            <a:cxnLst/>
            <a:rect l="l" t="t" r="r" b="b"/>
            <a:pathLst>
              <a:path w="3869777" h="2984565">
                <a:moveTo>
                  <a:pt x="0" y="0"/>
                </a:moveTo>
                <a:lnTo>
                  <a:pt x="3869777" y="0"/>
                </a:lnTo>
                <a:lnTo>
                  <a:pt x="3869777" y="2984566"/>
                </a:lnTo>
                <a:lnTo>
                  <a:pt x="0" y="29845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TextBox 3"/>
          <p:cNvSpPr txBox="1"/>
          <p:nvPr/>
        </p:nvSpPr>
        <p:spPr>
          <a:xfrm>
            <a:off x="1295878" y="1485900"/>
            <a:ext cx="15627418" cy="2962349"/>
          </a:xfrm>
          <a:prstGeom prst="rect">
            <a:avLst/>
          </a:prstGeom>
        </p:spPr>
        <p:txBody>
          <a:bodyPr lIns="0" tIns="0" rIns="0" bIns="0" rtlCol="0" anchor="t">
            <a:spAutoFit/>
          </a:bodyPr>
          <a:lstStyle/>
          <a:p>
            <a:pPr algn="l">
              <a:lnSpc>
                <a:spcPts val="7699"/>
              </a:lnSpc>
            </a:pPr>
            <a:r>
              <a:rPr lang="en-US" sz="6999">
                <a:solidFill>
                  <a:srgbClr val="E51B0F"/>
                </a:solidFill>
                <a:latin typeface="Oscine Trial 2"/>
                <a:ea typeface="Oscine Trial 2"/>
                <a:cs typeface="Oscine Trial 2"/>
                <a:sym typeface="Oscine Trial 2"/>
              </a:rPr>
              <a:t>INDEXATION = INSTRUMENT </a:t>
            </a:r>
          </a:p>
          <a:p>
            <a:pPr algn="l">
              <a:lnSpc>
                <a:spcPts val="7699"/>
              </a:lnSpc>
              <a:spcBef>
                <a:spcPct val="0"/>
              </a:spcBef>
            </a:pPr>
            <a:r>
              <a:rPr lang="en-US" sz="6999">
                <a:solidFill>
                  <a:srgbClr val="E51B0F"/>
                </a:solidFill>
                <a:latin typeface="Oscine Trial 2"/>
                <a:ea typeface="Oscine Trial 2"/>
                <a:cs typeface="Oscine Trial 2"/>
                <a:sym typeface="Oscine Trial 2"/>
              </a:rPr>
              <a:t>DE REDISTRIBUTION ENTRE HAUTS ET BAS SALAIRES </a:t>
            </a:r>
          </a:p>
        </p:txBody>
      </p:sp>
      <p:sp>
        <p:nvSpPr>
          <p:cNvPr id="4" name="TextBox 4"/>
          <p:cNvSpPr txBox="1"/>
          <p:nvPr/>
        </p:nvSpPr>
        <p:spPr>
          <a:xfrm>
            <a:off x="1281130" y="5676900"/>
            <a:ext cx="7432709" cy="1692771"/>
          </a:xfrm>
          <a:prstGeom prst="rect">
            <a:avLst/>
          </a:prstGeom>
        </p:spPr>
        <p:txBody>
          <a:bodyPr wrap="square" lIns="0" tIns="0" rIns="0" bIns="0" rtlCol="0" anchor="t">
            <a:spAutoFit/>
          </a:bodyPr>
          <a:lstStyle/>
          <a:p>
            <a:pPr algn="l">
              <a:lnSpc>
                <a:spcPts val="4399"/>
              </a:lnSpc>
            </a:pPr>
            <a:r>
              <a:rPr lang="en-US" sz="3999" b="1">
                <a:solidFill>
                  <a:srgbClr val="000000"/>
                </a:solidFill>
                <a:latin typeface="Oscine Trial 2"/>
                <a:ea typeface="Oscine Trial 2"/>
                <a:cs typeface="Oscine Trial 2"/>
                <a:sym typeface="Oscine Trial 2"/>
              </a:rPr>
              <a:t>Redistribution via</a:t>
            </a:r>
          </a:p>
          <a:p>
            <a:pPr marL="863599" lvl="1" indent="-431800" algn="l">
              <a:lnSpc>
                <a:spcPts val="4399"/>
              </a:lnSpc>
              <a:buFont typeface="Arial"/>
              <a:buChar char="•"/>
            </a:pPr>
            <a:r>
              <a:rPr lang="en-US" sz="3999" b="1">
                <a:solidFill>
                  <a:srgbClr val="000000"/>
                </a:solidFill>
                <a:latin typeface="Oscine Trial 2"/>
                <a:ea typeface="Oscine Trial 2"/>
                <a:cs typeface="Oscine Trial 2"/>
                <a:sym typeface="Oscine Trial 2"/>
              </a:rPr>
              <a:t>les </a:t>
            </a:r>
            <a:r>
              <a:rPr lang="en-US" sz="3999" b="1" err="1">
                <a:solidFill>
                  <a:srgbClr val="000000"/>
                </a:solidFill>
                <a:latin typeface="Oscine Trial 2"/>
                <a:ea typeface="Oscine Trial 2"/>
                <a:cs typeface="Oscine Trial 2"/>
                <a:sym typeface="Oscine Trial 2"/>
              </a:rPr>
              <a:t>cotisations</a:t>
            </a:r>
            <a:r>
              <a:rPr lang="en-US" sz="3999" b="1">
                <a:solidFill>
                  <a:srgbClr val="000000"/>
                </a:solidFill>
                <a:latin typeface="Oscine Trial 2"/>
                <a:ea typeface="Oscine Trial 2"/>
                <a:cs typeface="Oscine Trial 2"/>
                <a:sym typeface="Oscine Trial 2"/>
              </a:rPr>
              <a:t> </a:t>
            </a:r>
            <a:r>
              <a:rPr lang="en-US" sz="3999" b="1" err="1">
                <a:solidFill>
                  <a:srgbClr val="000000"/>
                </a:solidFill>
                <a:latin typeface="Oscine Trial 2"/>
                <a:ea typeface="Oscine Trial 2"/>
                <a:cs typeface="Oscine Trial 2"/>
                <a:sym typeface="Oscine Trial 2"/>
              </a:rPr>
              <a:t>sociales</a:t>
            </a:r>
            <a:endParaRPr lang="en-US" sz="3999" b="1">
              <a:solidFill>
                <a:srgbClr val="000000"/>
              </a:solidFill>
              <a:latin typeface="Oscine Trial 2"/>
              <a:ea typeface="Oscine Trial 2"/>
              <a:cs typeface="Oscine Trial 2"/>
              <a:sym typeface="Oscine Trial 2"/>
            </a:endParaRPr>
          </a:p>
          <a:p>
            <a:pPr marL="863599" lvl="1" indent="-431800" algn="l">
              <a:lnSpc>
                <a:spcPts val="4399"/>
              </a:lnSpc>
              <a:buFont typeface="Arial"/>
              <a:buChar char="•"/>
            </a:pPr>
            <a:r>
              <a:rPr lang="en-US" sz="3999" b="1">
                <a:solidFill>
                  <a:srgbClr val="000000"/>
                </a:solidFill>
                <a:latin typeface="Oscine Trial 2"/>
                <a:ea typeface="Oscine Trial 2"/>
                <a:cs typeface="Oscine Trial 2"/>
                <a:sym typeface="Oscine Trial 2"/>
              </a:rPr>
              <a:t>la </a:t>
            </a:r>
            <a:r>
              <a:rPr lang="en-US" sz="3999" b="1" err="1">
                <a:solidFill>
                  <a:srgbClr val="000000"/>
                </a:solidFill>
                <a:latin typeface="Oscine Trial 2"/>
                <a:ea typeface="Oscine Trial 2"/>
                <a:cs typeface="Oscine Trial 2"/>
                <a:sym typeface="Oscine Trial 2"/>
              </a:rPr>
              <a:t>fiscalité</a:t>
            </a:r>
            <a:endParaRPr lang="en-US" sz="3999" b="1">
              <a:solidFill>
                <a:srgbClr val="000000"/>
              </a:solidFill>
              <a:latin typeface="Oscine Trial 2"/>
              <a:ea typeface="Oscine Trial 2"/>
              <a:cs typeface="Oscine Trial 2"/>
              <a:sym typeface="Oscine Trial 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2918186" y="1028700"/>
            <a:ext cx="4341114" cy="8229600"/>
          </a:xfrm>
          <a:custGeom>
            <a:avLst/>
            <a:gdLst/>
            <a:ahLst/>
            <a:cxnLst/>
            <a:rect l="l" t="t" r="r" b="b"/>
            <a:pathLst>
              <a:path w="4341114" h="8229600">
                <a:moveTo>
                  <a:pt x="0" y="0"/>
                </a:moveTo>
                <a:lnTo>
                  <a:pt x="4341114" y="0"/>
                </a:lnTo>
                <a:lnTo>
                  <a:pt x="4341114"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TextBox 3"/>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SAUT D’INDEX</a:t>
            </a:r>
          </a:p>
        </p:txBody>
      </p:sp>
      <p:sp>
        <p:nvSpPr>
          <p:cNvPr id="4" name="TextBox 4"/>
          <p:cNvSpPr txBox="1"/>
          <p:nvPr/>
        </p:nvSpPr>
        <p:spPr>
          <a:xfrm>
            <a:off x="1028700" y="3257550"/>
            <a:ext cx="12005199" cy="4629150"/>
          </a:xfrm>
          <a:prstGeom prst="rect">
            <a:avLst/>
          </a:prstGeom>
        </p:spPr>
        <p:txBody>
          <a:bodyPr lIns="0" tIns="0" rIns="0" bIns="0" rtlCol="0" anchor="t">
            <a:spAutoFit/>
          </a:bodyPr>
          <a:lstStyle/>
          <a:p>
            <a:pPr algn="l">
              <a:lnSpc>
                <a:spcPts val="3300"/>
              </a:lnSpc>
              <a:spcBef>
                <a:spcPct val="0"/>
              </a:spcBef>
            </a:pPr>
            <a:r>
              <a:rPr lang="en-US" sz="3000">
                <a:solidFill>
                  <a:srgbClr val="000000"/>
                </a:solidFill>
                <a:latin typeface="Oscine Trial 1"/>
                <a:ea typeface="Oscine Trial 1"/>
                <a:cs typeface="Oscine Trial 1"/>
                <a:sym typeface="Oscine Trial 1"/>
              </a:rPr>
              <a:t>C’est quoi? C’est la non application d’une indexation (alors que l’indice-pivot ou non attribution d’une indexation de 2% dans les secteurs).</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r>
              <a:rPr lang="en-US" sz="3000">
                <a:solidFill>
                  <a:srgbClr val="ED3024"/>
                </a:solidFill>
                <a:latin typeface="Oscine Trial 2"/>
                <a:ea typeface="Oscine Trial 2"/>
                <a:cs typeface="Oscine Trial 2"/>
                <a:sym typeface="Oscine Trial 2"/>
              </a:rPr>
              <a:t>La position de la FGTB? CONTRE!</a:t>
            </a:r>
          </a:p>
          <a:p>
            <a:pPr algn="l">
              <a:lnSpc>
                <a:spcPts val="3300"/>
              </a:lnSpc>
              <a:spcBef>
                <a:spcPct val="0"/>
              </a:spcBef>
            </a:pPr>
            <a:endParaRPr lang="en-US" sz="3000">
              <a:solidFill>
                <a:srgbClr val="ED3024"/>
              </a:solidFill>
              <a:latin typeface="Oscine Trial 2"/>
              <a:ea typeface="Oscine Trial 2"/>
              <a:cs typeface="Oscine Trial 2"/>
              <a:sym typeface="Oscine Trial 2"/>
            </a:endParaRPr>
          </a:p>
          <a:p>
            <a:pPr algn="l">
              <a:lnSpc>
                <a:spcPts val="3300"/>
              </a:lnSpc>
              <a:spcBef>
                <a:spcPct val="0"/>
              </a:spcBef>
            </a:pPr>
            <a:r>
              <a:rPr lang="en-US" sz="3000">
                <a:solidFill>
                  <a:srgbClr val="000000"/>
                </a:solidFill>
                <a:latin typeface="Oscine Trial 1"/>
                <a:ea typeface="Oscine Trial 1"/>
                <a:cs typeface="Oscine Trial 1"/>
                <a:sym typeface="Oscine Trial 1"/>
              </a:rPr>
              <a:t>Cela permet à l’Etat et aux entreprises de faire des économies au détriment des travailleurs et des allocataires sociaux qui seront doublement pénalisés, sur le court terme car les salaires ne sont pas indexés et sur toute leur carrière puisque les indexations futures s’appliquent sur un salaire réduit de 2% (voire plus). </a:t>
            </a:r>
          </a:p>
          <a:p>
            <a:pPr algn="l">
              <a:lnSpc>
                <a:spcPts val="3300"/>
              </a:lnSpc>
              <a:spcBef>
                <a:spcPct val="0"/>
              </a:spcBef>
            </a:pPr>
            <a:r>
              <a:rPr lang="en-US" sz="3000">
                <a:solidFill>
                  <a:srgbClr val="000000"/>
                </a:solidFill>
                <a:latin typeface="Oscine Trial 1"/>
                <a:ea typeface="Oscine Trial 1"/>
                <a:cs typeface="Oscine Trial 1"/>
                <a:sym typeface="Oscine Trial 1"/>
              </a:rPr>
              <a:t>C’est socialement inacceptable.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2268831" y="1173090"/>
            <a:ext cx="13750338" cy="7940820"/>
          </a:xfrm>
          <a:custGeom>
            <a:avLst/>
            <a:gdLst/>
            <a:ahLst/>
            <a:cxnLst/>
            <a:rect l="l" t="t" r="r" b="b"/>
            <a:pathLst>
              <a:path w="13750338" h="7940820">
                <a:moveTo>
                  <a:pt x="0" y="0"/>
                </a:moveTo>
                <a:lnTo>
                  <a:pt x="13750338" y="0"/>
                </a:lnTo>
                <a:lnTo>
                  <a:pt x="13750338" y="7940820"/>
                </a:lnTo>
                <a:lnTo>
                  <a:pt x="0" y="794082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B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TextBox 2"/>
          <p:cNvSpPr txBox="1"/>
          <p:nvPr/>
        </p:nvSpPr>
        <p:spPr>
          <a:xfrm>
            <a:off x="1028700" y="2601709"/>
            <a:ext cx="14471892" cy="5886450"/>
          </a:xfrm>
          <a:prstGeom prst="rect">
            <a:avLst/>
          </a:prstGeom>
        </p:spPr>
        <p:txBody>
          <a:bodyPr lIns="0" tIns="0" rIns="0" bIns="0" rtlCol="0" anchor="t">
            <a:spAutoFit/>
          </a:bodyPr>
          <a:lstStyle/>
          <a:p>
            <a:pPr algn="l">
              <a:lnSpc>
                <a:spcPts val="3300"/>
              </a:lnSpc>
            </a:pPr>
            <a:r>
              <a:rPr lang="en-US" sz="3000">
                <a:solidFill>
                  <a:srgbClr val="000000"/>
                </a:solidFill>
                <a:latin typeface="Oscine Trial 2"/>
                <a:ea typeface="Oscine Trial 2"/>
                <a:cs typeface="Oscine Trial 2"/>
                <a:sym typeface="Oscine Trial 2"/>
              </a:rPr>
              <a:t>1.Introduction</a:t>
            </a:r>
          </a:p>
          <a:p>
            <a:pPr algn="l">
              <a:lnSpc>
                <a:spcPts val="3300"/>
              </a:lnSpc>
            </a:pPr>
            <a:r>
              <a:rPr lang="en-US" sz="3000">
                <a:solidFill>
                  <a:srgbClr val="000000"/>
                </a:solidFill>
                <a:latin typeface="Oscine Trial 2"/>
                <a:ea typeface="Oscine Trial 2"/>
                <a:cs typeface="Oscine Trial 2"/>
                <a:sym typeface="Oscine Trial 2"/>
              </a:rPr>
              <a:t>2.Indice des prix … </a:t>
            </a:r>
            <a:r>
              <a:rPr lang="en-US" sz="3000" err="1">
                <a:solidFill>
                  <a:srgbClr val="000000"/>
                </a:solidFill>
                <a:latin typeface="Oscine Trial 2"/>
                <a:ea typeface="Oscine Trial 2"/>
                <a:cs typeface="Oscine Trial 2"/>
                <a:sym typeface="Oscine Trial 2"/>
              </a:rPr>
              <a:t>plutôt</a:t>
            </a:r>
            <a:r>
              <a:rPr lang="en-US" sz="3000">
                <a:solidFill>
                  <a:srgbClr val="000000"/>
                </a:solidFill>
                <a:latin typeface="Oscine Trial 2"/>
                <a:ea typeface="Oscine Trial 2"/>
                <a:cs typeface="Oscine Trial 2"/>
                <a:sym typeface="Oscine Trial 2"/>
              </a:rPr>
              <a:t> les indices de prix </a:t>
            </a:r>
            <a:r>
              <a:rPr lang="en-US" sz="3000" err="1">
                <a:solidFill>
                  <a:srgbClr val="000000"/>
                </a:solidFill>
                <a:latin typeface="Oscine Trial 2"/>
                <a:ea typeface="Oscine Trial 2"/>
                <a:cs typeface="Oscine Trial 2"/>
                <a:sym typeface="Oscine Trial 2"/>
              </a:rPr>
              <a:t>en</a:t>
            </a:r>
            <a:r>
              <a:rPr lang="en-US" sz="3000">
                <a:solidFill>
                  <a:srgbClr val="000000"/>
                </a:solidFill>
                <a:latin typeface="Oscine Trial 2"/>
                <a:ea typeface="Oscine Trial 2"/>
                <a:cs typeface="Oscine Trial 2"/>
                <a:sym typeface="Oscine Trial 2"/>
              </a:rPr>
              <a:t> Belgique</a:t>
            </a:r>
          </a:p>
          <a:p>
            <a:pPr algn="l">
              <a:lnSpc>
                <a:spcPts val="3300"/>
              </a:lnSpc>
            </a:pPr>
            <a:endParaRPr lang="en-US" sz="3000">
              <a:solidFill>
                <a:srgbClr val="000000"/>
              </a:solidFill>
              <a:latin typeface="Oscine Trial 2"/>
              <a:ea typeface="Oscine Trial 2"/>
              <a:cs typeface="Oscine Trial 2"/>
              <a:sym typeface="Oscine Trial 2"/>
            </a:endParaRPr>
          </a:p>
          <a:p>
            <a:pPr algn="l">
              <a:lnSpc>
                <a:spcPts val="3300"/>
              </a:lnSpc>
            </a:pPr>
            <a:endParaRPr lang="en-US" sz="3000">
              <a:solidFill>
                <a:srgbClr val="000000"/>
              </a:solidFill>
              <a:latin typeface="Oscine Trial 2"/>
              <a:ea typeface="Oscine Trial 2"/>
              <a:cs typeface="Oscine Trial 2"/>
              <a:sym typeface="Oscine Trial 2"/>
            </a:endParaRPr>
          </a:p>
          <a:p>
            <a:pPr algn="l">
              <a:lnSpc>
                <a:spcPts val="3300"/>
              </a:lnSpc>
            </a:pPr>
            <a:endParaRPr lang="en-US" sz="3000">
              <a:solidFill>
                <a:srgbClr val="000000"/>
              </a:solidFill>
              <a:latin typeface="Oscine Trial 2"/>
              <a:ea typeface="Oscine Trial 2"/>
              <a:cs typeface="Oscine Trial 2"/>
              <a:sym typeface="Oscine Trial 2"/>
            </a:endParaRPr>
          </a:p>
          <a:p>
            <a:pPr algn="l">
              <a:lnSpc>
                <a:spcPts val="3300"/>
              </a:lnSpc>
            </a:pPr>
            <a:endParaRPr lang="en-US" sz="3000">
              <a:solidFill>
                <a:srgbClr val="000000"/>
              </a:solidFill>
              <a:latin typeface="Oscine Trial 2"/>
              <a:ea typeface="Oscine Trial 2"/>
              <a:cs typeface="Oscine Trial 2"/>
              <a:sym typeface="Oscine Trial 2"/>
            </a:endParaRPr>
          </a:p>
          <a:p>
            <a:pPr algn="l">
              <a:lnSpc>
                <a:spcPts val="3300"/>
              </a:lnSpc>
            </a:pPr>
            <a:r>
              <a:rPr lang="en-US" sz="3000">
                <a:solidFill>
                  <a:srgbClr val="000000"/>
                </a:solidFill>
                <a:latin typeface="Oscine Trial 2"/>
                <a:ea typeface="Oscine Trial 2"/>
                <a:cs typeface="Oscine Trial 2"/>
                <a:sym typeface="Oscine Trial 2"/>
              </a:rPr>
              <a:t>3.Indexation </a:t>
            </a:r>
            <a:r>
              <a:rPr lang="en-US" sz="3000" err="1">
                <a:solidFill>
                  <a:srgbClr val="000000"/>
                </a:solidFill>
                <a:latin typeface="Oscine Trial 2"/>
                <a:ea typeface="Oscine Trial 2"/>
                <a:cs typeface="Oscine Trial 2"/>
                <a:sym typeface="Oscine Trial 2"/>
              </a:rPr>
              <a:t>automatique</a:t>
            </a:r>
            <a:endParaRPr lang="en-US" sz="3000">
              <a:solidFill>
                <a:srgbClr val="000000"/>
              </a:solidFill>
              <a:latin typeface="Oscine Trial 2"/>
              <a:ea typeface="Oscine Trial 2"/>
              <a:cs typeface="Oscine Trial 2"/>
              <a:sym typeface="Oscine Trial 2"/>
            </a:endParaRPr>
          </a:p>
          <a:p>
            <a:pPr algn="l">
              <a:lnSpc>
                <a:spcPts val="3300"/>
              </a:lnSpc>
            </a:pPr>
            <a:endParaRPr lang="en-US" sz="3000">
              <a:solidFill>
                <a:srgbClr val="000000"/>
              </a:solidFill>
              <a:latin typeface="Oscine Trial 2"/>
              <a:ea typeface="Oscine Trial 2"/>
              <a:cs typeface="Oscine Trial 2"/>
              <a:sym typeface="Oscine Trial 2"/>
            </a:endParaRPr>
          </a:p>
          <a:p>
            <a:pPr algn="l">
              <a:lnSpc>
                <a:spcPts val="3300"/>
              </a:lnSpc>
            </a:pPr>
            <a:endParaRPr lang="en-US" sz="3000">
              <a:solidFill>
                <a:srgbClr val="000000"/>
              </a:solidFill>
              <a:latin typeface="Oscine Trial 2"/>
              <a:ea typeface="Oscine Trial 2"/>
              <a:cs typeface="Oscine Trial 2"/>
              <a:sym typeface="Oscine Trial 2"/>
            </a:endParaRPr>
          </a:p>
          <a:p>
            <a:pPr algn="ctr">
              <a:lnSpc>
                <a:spcPts val="3300"/>
              </a:lnSpc>
            </a:pPr>
            <a:endParaRPr lang="en-US" sz="3000">
              <a:solidFill>
                <a:srgbClr val="000000"/>
              </a:solidFill>
              <a:latin typeface="Oscine Trial 2"/>
              <a:ea typeface="Oscine Trial 2"/>
              <a:cs typeface="Oscine Trial 2"/>
              <a:sym typeface="Oscine Trial 2"/>
            </a:endParaRPr>
          </a:p>
          <a:p>
            <a:pPr algn="l">
              <a:lnSpc>
                <a:spcPts val="3300"/>
              </a:lnSpc>
            </a:pPr>
            <a:endParaRPr lang="en-US" sz="3000">
              <a:solidFill>
                <a:srgbClr val="000000"/>
              </a:solidFill>
              <a:latin typeface="Oscine Trial 2"/>
              <a:ea typeface="Oscine Trial 2"/>
              <a:cs typeface="Oscine Trial 2"/>
              <a:sym typeface="Oscine Trial 2"/>
            </a:endParaRPr>
          </a:p>
          <a:p>
            <a:pPr algn="l">
              <a:lnSpc>
                <a:spcPts val="3300"/>
              </a:lnSpc>
            </a:pPr>
            <a:r>
              <a:rPr lang="en-US" sz="3000">
                <a:solidFill>
                  <a:srgbClr val="000000"/>
                </a:solidFill>
                <a:latin typeface="Oscine Trial 2"/>
                <a:ea typeface="Oscine Trial 2"/>
                <a:cs typeface="Oscine Trial 2"/>
                <a:sym typeface="Oscine Trial 2"/>
              </a:rPr>
              <a:t>4.Les </a:t>
            </a:r>
            <a:r>
              <a:rPr lang="en-US" sz="3000" err="1">
                <a:solidFill>
                  <a:srgbClr val="000000"/>
                </a:solidFill>
                <a:latin typeface="Oscine Trial 2"/>
                <a:ea typeface="Oscine Trial 2"/>
                <a:cs typeface="Oscine Trial 2"/>
                <a:sym typeface="Oscine Trial 2"/>
              </a:rPr>
              <a:t>fausses</a:t>
            </a:r>
            <a:r>
              <a:rPr lang="en-US" sz="3000">
                <a:solidFill>
                  <a:srgbClr val="000000"/>
                </a:solidFill>
                <a:latin typeface="Oscine Trial 2"/>
                <a:ea typeface="Oscine Trial 2"/>
                <a:cs typeface="Oscine Trial 2"/>
                <a:sym typeface="Oscine Trial 2"/>
              </a:rPr>
              <a:t> bonnes </a:t>
            </a:r>
            <a:r>
              <a:rPr lang="en-US" sz="3000" err="1">
                <a:solidFill>
                  <a:srgbClr val="000000"/>
                </a:solidFill>
                <a:latin typeface="Oscine Trial 2"/>
                <a:ea typeface="Oscine Trial 2"/>
                <a:cs typeface="Oscine Trial 2"/>
                <a:sym typeface="Oscine Trial 2"/>
              </a:rPr>
              <a:t>idées</a:t>
            </a:r>
            <a:endParaRPr lang="en-US" sz="3000">
              <a:solidFill>
                <a:srgbClr val="000000"/>
              </a:solidFill>
              <a:latin typeface="Oscine Trial 2"/>
              <a:ea typeface="Oscine Trial 2"/>
              <a:cs typeface="Oscine Trial 2"/>
              <a:sym typeface="Oscine Trial 2"/>
            </a:endParaRPr>
          </a:p>
          <a:p>
            <a:pPr algn="l">
              <a:lnSpc>
                <a:spcPts val="3300"/>
              </a:lnSpc>
            </a:pPr>
            <a:r>
              <a:rPr lang="en-US" sz="3000">
                <a:solidFill>
                  <a:srgbClr val="000000"/>
                </a:solidFill>
                <a:latin typeface="Oscine Trial 2"/>
                <a:ea typeface="Oscine Trial 2"/>
                <a:cs typeface="Oscine Trial 2"/>
                <a:sym typeface="Oscine Trial 2"/>
              </a:rPr>
              <a:t>5.Pour </a:t>
            </a:r>
            <a:r>
              <a:rPr lang="en-US" sz="3000" err="1">
                <a:solidFill>
                  <a:srgbClr val="000000"/>
                </a:solidFill>
                <a:latin typeface="Oscine Trial 2"/>
                <a:ea typeface="Oscine Trial 2"/>
                <a:cs typeface="Oscine Trial 2"/>
                <a:sym typeface="Oscine Trial 2"/>
              </a:rPr>
              <a:t>aller</a:t>
            </a:r>
            <a:r>
              <a:rPr lang="en-US" sz="3000">
                <a:solidFill>
                  <a:srgbClr val="000000"/>
                </a:solidFill>
                <a:latin typeface="Oscine Trial 2"/>
                <a:ea typeface="Oscine Trial 2"/>
                <a:cs typeface="Oscine Trial 2"/>
                <a:sym typeface="Oscine Trial 2"/>
              </a:rPr>
              <a:t> plus loin: travail de </a:t>
            </a:r>
            <a:r>
              <a:rPr lang="en-US" sz="3000" err="1">
                <a:solidFill>
                  <a:srgbClr val="000000"/>
                </a:solidFill>
                <a:latin typeface="Oscine Trial 2"/>
                <a:ea typeface="Oscine Trial 2"/>
                <a:cs typeface="Oscine Trial 2"/>
                <a:sym typeface="Oscine Trial 2"/>
              </a:rPr>
              <a:t>groupe</a:t>
            </a:r>
            <a:r>
              <a:rPr lang="en-US" sz="3000">
                <a:solidFill>
                  <a:srgbClr val="000000"/>
                </a:solidFill>
                <a:latin typeface="Oscine Trial 2"/>
                <a:ea typeface="Oscine Trial 2"/>
                <a:cs typeface="Oscine Trial 2"/>
                <a:sym typeface="Oscine Trial 2"/>
              </a:rPr>
              <a:t> et lectures</a:t>
            </a:r>
          </a:p>
          <a:p>
            <a:pPr algn="l">
              <a:lnSpc>
                <a:spcPts val="3300"/>
              </a:lnSpc>
            </a:pPr>
            <a:r>
              <a:rPr lang="en-US" sz="3000">
                <a:solidFill>
                  <a:srgbClr val="000000"/>
                </a:solidFill>
                <a:latin typeface="Oscine Trial 2"/>
                <a:ea typeface="Oscine Trial 2"/>
                <a:cs typeface="Oscine Trial 2"/>
                <a:sym typeface="Oscine Trial 2"/>
              </a:rPr>
              <a:t>6.Conclusion</a:t>
            </a:r>
          </a:p>
        </p:txBody>
      </p:sp>
      <p:sp>
        <p:nvSpPr>
          <p:cNvPr id="3" name="TextBox 3"/>
          <p:cNvSpPr txBox="1"/>
          <p:nvPr/>
        </p:nvSpPr>
        <p:spPr>
          <a:xfrm>
            <a:off x="623828" y="1184763"/>
            <a:ext cx="3009900" cy="993775"/>
          </a:xfrm>
          <a:prstGeom prst="rect">
            <a:avLst/>
          </a:prstGeom>
        </p:spPr>
        <p:txBody>
          <a:bodyPr wrap="square" lIns="0" tIns="0" rIns="0" bIns="0" rtlCol="0" anchor="t">
            <a:spAutoFit/>
          </a:bodyPr>
          <a:lstStyle/>
          <a:p>
            <a:pPr algn="ctr">
              <a:lnSpc>
                <a:spcPts val="7699"/>
              </a:lnSpc>
              <a:spcBef>
                <a:spcPct val="0"/>
              </a:spcBef>
            </a:pPr>
            <a:r>
              <a:rPr lang="en-US" sz="6999">
                <a:solidFill>
                  <a:srgbClr val="E51B0F"/>
                </a:solidFill>
                <a:latin typeface="Oscine Trial 2"/>
                <a:ea typeface="Oscine Trial 2"/>
                <a:cs typeface="Oscine Trial 2"/>
                <a:sym typeface="Oscine Trial 2"/>
              </a:rPr>
              <a:t>PLAN</a:t>
            </a:r>
          </a:p>
        </p:txBody>
      </p:sp>
      <p:sp>
        <p:nvSpPr>
          <p:cNvPr id="4" name="TextBox 4"/>
          <p:cNvSpPr txBox="1"/>
          <p:nvPr/>
        </p:nvSpPr>
        <p:spPr>
          <a:xfrm>
            <a:off x="2128778" y="3448050"/>
            <a:ext cx="9910822" cy="1692771"/>
          </a:xfrm>
          <a:prstGeom prst="rect">
            <a:avLst/>
          </a:prstGeom>
        </p:spPr>
        <p:txBody>
          <a:bodyPr wrap="square" lIns="0" tIns="0" rIns="0" bIns="0" rtlCol="0" anchor="t">
            <a:spAutoFit/>
          </a:bodyPr>
          <a:lstStyle/>
          <a:p>
            <a:pPr algn="l">
              <a:lnSpc>
                <a:spcPts val="3300"/>
              </a:lnSpc>
              <a:spcBef>
                <a:spcPct val="0"/>
              </a:spcBef>
            </a:pPr>
            <a:r>
              <a:rPr lang="en-US" sz="3000">
                <a:solidFill>
                  <a:srgbClr val="000000"/>
                </a:solidFill>
                <a:latin typeface="Oscine Trial 1"/>
                <a:ea typeface="Oscine Trial 1"/>
                <a:cs typeface="Oscine Trial 1"/>
                <a:sym typeface="Oscine Trial 1"/>
              </a:rPr>
              <a:t>2.1. Comment </a:t>
            </a:r>
            <a:r>
              <a:rPr lang="en-US" sz="3000" err="1">
                <a:solidFill>
                  <a:srgbClr val="000000"/>
                </a:solidFill>
                <a:latin typeface="Oscine Trial 1"/>
                <a:ea typeface="Oscine Trial 1"/>
                <a:cs typeface="Oscine Trial 1"/>
                <a:sym typeface="Oscine Trial 1"/>
              </a:rPr>
              <a:t>calcule</a:t>
            </a:r>
            <a:r>
              <a:rPr lang="en-US" sz="3000">
                <a:solidFill>
                  <a:srgbClr val="000000"/>
                </a:solidFill>
                <a:latin typeface="Oscine Trial 1"/>
                <a:ea typeface="Oscine Trial 1"/>
                <a:cs typeface="Oscine Trial 1"/>
                <a:sym typeface="Oscine Trial 1"/>
              </a:rPr>
              <a:t>-t-on un </a:t>
            </a:r>
            <a:r>
              <a:rPr lang="en-US" sz="3000" err="1">
                <a:solidFill>
                  <a:srgbClr val="000000"/>
                </a:solidFill>
                <a:latin typeface="Oscine Trial 1"/>
                <a:ea typeface="Oscine Trial 1"/>
                <a:cs typeface="Oscine Trial 1"/>
                <a:sym typeface="Oscine Trial 1"/>
              </a:rPr>
              <a:t>indice</a:t>
            </a:r>
            <a:r>
              <a:rPr lang="en-US" sz="3000">
                <a:solidFill>
                  <a:srgbClr val="000000"/>
                </a:solidFill>
                <a:latin typeface="Oscine Trial 1"/>
                <a:ea typeface="Oscine Trial 1"/>
                <a:cs typeface="Oscine Trial 1"/>
                <a:sym typeface="Oscine Trial 1"/>
              </a:rPr>
              <a:t> des prix ?</a:t>
            </a:r>
          </a:p>
          <a:p>
            <a:pPr algn="l">
              <a:lnSpc>
                <a:spcPts val="3300"/>
              </a:lnSpc>
              <a:spcBef>
                <a:spcPct val="0"/>
              </a:spcBef>
            </a:pPr>
            <a:r>
              <a:rPr lang="en-US" sz="3000">
                <a:solidFill>
                  <a:srgbClr val="000000"/>
                </a:solidFill>
                <a:latin typeface="Oscine Trial 1"/>
                <a:ea typeface="Oscine Trial 1"/>
                <a:cs typeface="Oscine Trial 1"/>
                <a:sym typeface="Oscine Trial 1"/>
              </a:rPr>
              <a:t>2.2. Composition du panier</a:t>
            </a:r>
          </a:p>
          <a:p>
            <a:pPr algn="l">
              <a:lnSpc>
                <a:spcPts val="3300"/>
              </a:lnSpc>
              <a:spcBef>
                <a:spcPct val="0"/>
              </a:spcBef>
            </a:pPr>
            <a:r>
              <a:rPr lang="en-US" sz="3000">
                <a:solidFill>
                  <a:srgbClr val="000000"/>
                </a:solidFill>
                <a:latin typeface="Oscine Trial 1"/>
                <a:ea typeface="Oscine Trial 1"/>
                <a:cs typeface="Oscine Trial 1"/>
                <a:sym typeface="Oscine Trial 1"/>
              </a:rPr>
              <a:t>2.3. Composition et </a:t>
            </a:r>
            <a:r>
              <a:rPr lang="en-US" sz="3000" err="1">
                <a:solidFill>
                  <a:srgbClr val="000000"/>
                </a:solidFill>
                <a:latin typeface="Oscine Trial 1"/>
                <a:ea typeface="Oscine Trial 1"/>
                <a:cs typeface="Oscine Trial 1"/>
                <a:sym typeface="Oscine Trial 1"/>
              </a:rPr>
              <a:t>objectifs</a:t>
            </a:r>
            <a:r>
              <a:rPr lang="en-US" sz="3000">
                <a:solidFill>
                  <a:srgbClr val="000000"/>
                </a:solidFill>
                <a:latin typeface="Oscine Trial 1"/>
                <a:ea typeface="Oscine Trial 1"/>
                <a:cs typeface="Oscine Trial 1"/>
                <a:sym typeface="Oscine Trial 1"/>
              </a:rPr>
              <a:t> des </a:t>
            </a:r>
            <a:r>
              <a:rPr lang="en-US" sz="3000" err="1">
                <a:solidFill>
                  <a:srgbClr val="000000"/>
                </a:solidFill>
                <a:latin typeface="Oscine Trial 1"/>
                <a:ea typeface="Oscine Trial 1"/>
                <a:cs typeface="Oscine Trial 1"/>
                <a:sym typeface="Oscine Trial 1"/>
              </a:rPr>
              <a:t>différents</a:t>
            </a:r>
            <a:r>
              <a:rPr lang="en-US" sz="3000">
                <a:solidFill>
                  <a:srgbClr val="000000"/>
                </a:solidFill>
                <a:latin typeface="Oscine Trial 1"/>
                <a:ea typeface="Oscine Trial 1"/>
                <a:cs typeface="Oscine Trial 1"/>
                <a:sym typeface="Oscine Trial 1"/>
              </a:rPr>
              <a:t> indices de prix</a:t>
            </a:r>
          </a:p>
          <a:p>
            <a:pPr algn="l">
              <a:lnSpc>
                <a:spcPts val="3300"/>
              </a:lnSpc>
              <a:spcBef>
                <a:spcPct val="0"/>
              </a:spcBef>
            </a:pPr>
            <a:r>
              <a:rPr lang="en-US" sz="3000">
                <a:solidFill>
                  <a:srgbClr val="000000"/>
                </a:solidFill>
                <a:latin typeface="Oscine Trial 1"/>
                <a:ea typeface="Oscine Trial 1"/>
                <a:cs typeface="Oscine Trial 1"/>
                <a:sym typeface="Oscine Trial 1"/>
              </a:rPr>
              <a:t>2.4.Commission de </a:t>
            </a:r>
            <a:r>
              <a:rPr lang="en-US" sz="3000" err="1">
                <a:solidFill>
                  <a:srgbClr val="000000"/>
                </a:solidFill>
                <a:latin typeface="Oscine Trial 1"/>
                <a:ea typeface="Oscine Trial 1"/>
                <a:cs typeface="Oscine Trial 1"/>
                <a:sym typeface="Oscine Trial 1"/>
              </a:rPr>
              <a:t>l’Indice</a:t>
            </a:r>
            <a:endParaRPr lang="en-US" sz="3000">
              <a:solidFill>
                <a:srgbClr val="000000"/>
              </a:solidFill>
              <a:latin typeface="Oscine Trial 1"/>
              <a:ea typeface="Oscine Trial 1"/>
              <a:cs typeface="Oscine Trial 1"/>
              <a:sym typeface="Oscine Trial 1"/>
            </a:endParaRPr>
          </a:p>
        </p:txBody>
      </p:sp>
      <p:sp>
        <p:nvSpPr>
          <p:cNvPr id="5" name="TextBox 5"/>
          <p:cNvSpPr txBox="1"/>
          <p:nvPr/>
        </p:nvSpPr>
        <p:spPr>
          <a:xfrm>
            <a:off x="2128778" y="5554459"/>
            <a:ext cx="11358622" cy="1695450"/>
          </a:xfrm>
          <a:prstGeom prst="rect">
            <a:avLst/>
          </a:prstGeom>
        </p:spPr>
        <p:txBody>
          <a:bodyPr wrap="square" lIns="0" tIns="0" rIns="0" bIns="0" rtlCol="0" anchor="t">
            <a:spAutoFit/>
          </a:bodyPr>
          <a:lstStyle/>
          <a:p>
            <a:pPr algn="l">
              <a:lnSpc>
                <a:spcPts val="3300"/>
              </a:lnSpc>
              <a:spcBef>
                <a:spcPct val="0"/>
              </a:spcBef>
            </a:pPr>
            <a:r>
              <a:rPr lang="en-US" sz="3000">
                <a:solidFill>
                  <a:srgbClr val="000000"/>
                </a:solidFill>
                <a:latin typeface="Oscine Trial 1"/>
                <a:ea typeface="Oscine Trial 1"/>
                <a:cs typeface="Oscine Trial 1"/>
                <a:sym typeface="Oscine Trial 1"/>
              </a:rPr>
              <a:t>3.1. Origine de </a:t>
            </a:r>
            <a:r>
              <a:rPr lang="en-US" sz="3000" err="1">
                <a:solidFill>
                  <a:srgbClr val="000000"/>
                </a:solidFill>
                <a:latin typeface="Oscine Trial 1"/>
                <a:ea typeface="Oscine Trial 1"/>
                <a:cs typeface="Oscine Trial 1"/>
                <a:sym typeface="Oscine Trial 1"/>
              </a:rPr>
              <a:t>l’indexation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automatique</a:t>
            </a:r>
            <a:endParaRPr lang="en-US" sz="3000">
              <a:solidFill>
                <a:srgbClr val="000000"/>
              </a:solidFill>
              <a:latin typeface="Oscine Trial 1"/>
              <a:ea typeface="Oscine Trial 1"/>
              <a:cs typeface="Oscine Trial 1"/>
              <a:sym typeface="Oscine Trial 1"/>
            </a:endParaRPr>
          </a:p>
          <a:p>
            <a:pPr algn="l">
              <a:lnSpc>
                <a:spcPts val="3300"/>
              </a:lnSpc>
              <a:spcBef>
                <a:spcPct val="0"/>
              </a:spcBef>
            </a:pPr>
            <a:r>
              <a:rPr lang="en-US" sz="3000">
                <a:solidFill>
                  <a:srgbClr val="000000"/>
                </a:solidFill>
                <a:latin typeface="Oscine Trial 1"/>
                <a:ea typeface="Oscine Trial 1"/>
                <a:cs typeface="Oscine Trial 1"/>
                <a:sym typeface="Oscine Trial 1"/>
              </a:rPr>
              <a:t>3.2. </a:t>
            </a:r>
            <a:r>
              <a:rPr lang="en-US" sz="3000" err="1">
                <a:solidFill>
                  <a:srgbClr val="000000"/>
                </a:solidFill>
                <a:latin typeface="Oscine Trial 1"/>
                <a:ea typeface="Oscine Trial 1"/>
                <a:cs typeface="Oscine Trial 1"/>
                <a:sym typeface="Oscine Trial 1"/>
              </a:rPr>
              <a:t>Diversité</a:t>
            </a:r>
            <a:r>
              <a:rPr lang="en-US" sz="3000">
                <a:solidFill>
                  <a:srgbClr val="000000"/>
                </a:solidFill>
                <a:latin typeface="Oscine Trial 1"/>
                <a:ea typeface="Oscine Trial 1"/>
                <a:cs typeface="Oscine Trial 1"/>
                <a:sym typeface="Oscine Trial 1"/>
              </a:rPr>
              <a:t> des </a:t>
            </a:r>
            <a:r>
              <a:rPr lang="en-US" sz="3000" err="1">
                <a:solidFill>
                  <a:srgbClr val="000000"/>
                </a:solidFill>
                <a:latin typeface="Oscine Trial 1"/>
                <a:ea typeface="Oscine Trial 1"/>
                <a:cs typeface="Oscine Trial 1"/>
                <a:sym typeface="Oscine Trial 1"/>
              </a:rPr>
              <a:t>système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d’indexation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automatique</a:t>
            </a:r>
            <a:endParaRPr lang="en-US" sz="3000">
              <a:solidFill>
                <a:srgbClr val="000000"/>
              </a:solidFill>
              <a:latin typeface="Oscine Trial 1"/>
              <a:ea typeface="Oscine Trial 1"/>
              <a:cs typeface="Oscine Trial 1"/>
              <a:sym typeface="Oscine Trial 1"/>
            </a:endParaRPr>
          </a:p>
          <a:p>
            <a:pPr algn="l">
              <a:lnSpc>
                <a:spcPts val="3300"/>
              </a:lnSpc>
              <a:spcBef>
                <a:spcPct val="0"/>
              </a:spcBef>
            </a:pPr>
            <a:r>
              <a:rPr lang="en-US" sz="3000">
                <a:solidFill>
                  <a:srgbClr val="000000"/>
                </a:solidFill>
                <a:latin typeface="Oscine Trial 1"/>
                <a:ea typeface="Oscine Trial 1"/>
                <a:cs typeface="Oscine Trial 1"/>
                <a:sym typeface="Oscine Trial 1"/>
              </a:rPr>
              <a:t>3.3. </a:t>
            </a:r>
            <a:r>
              <a:rPr lang="en-US" sz="3000" err="1">
                <a:solidFill>
                  <a:srgbClr val="000000"/>
                </a:solidFill>
                <a:latin typeface="Oscine Trial 1"/>
                <a:ea typeface="Oscine Trial 1"/>
                <a:cs typeface="Oscine Trial 1"/>
                <a:sym typeface="Oscine Trial 1"/>
              </a:rPr>
              <a:t>Enjeux</a:t>
            </a:r>
            <a:r>
              <a:rPr lang="en-US" sz="3000">
                <a:solidFill>
                  <a:srgbClr val="000000"/>
                </a:solidFill>
                <a:latin typeface="Oscine Trial 1"/>
                <a:ea typeface="Oscine Trial 1"/>
                <a:cs typeface="Oscine Trial 1"/>
                <a:sym typeface="Oscine Trial 1"/>
              </a:rPr>
              <a:t> de </a:t>
            </a:r>
            <a:r>
              <a:rPr lang="en-US" sz="3000" err="1">
                <a:solidFill>
                  <a:srgbClr val="000000"/>
                </a:solidFill>
                <a:latin typeface="Oscine Trial 1"/>
                <a:ea typeface="Oscine Trial 1"/>
                <a:cs typeface="Oscine Trial 1"/>
                <a:sym typeface="Oscine Trial 1"/>
              </a:rPr>
              <a:t>l’indexation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automatique</a:t>
            </a:r>
            <a:endParaRPr lang="en-US" sz="3000">
              <a:solidFill>
                <a:srgbClr val="000000"/>
              </a:solidFill>
              <a:latin typeface="Oscine Trial 1"/>
              <a:ea typeface="Oscine Trial 1"/>
              <a:cs typeface="Oscine Trial 1"/>
              <a:sym typeface="Oscine Trial 1"/>
            </a:endParaRPr>
          </a:p>
          <a:p>
            <a:pPr algn="l">
              <a:lnSpc>
                <a:spcPts val="3300"/>
              </a:lnSpc>
              <a:spcBef>
                <a:spcPct val="0"/>
              </a:spcBef>
            </a:pPr>
            <a:r>
              <a:rPr lang="en-US" sz="3000">
                <a:solidFill>
                  <a:srgbClr val="000000"/>
                </a:solidFill>
                <a:latin typeface="Oscine Trial 1"/>
                <a:ea typeface="Oscine Trial 1"/>
                <a:cs typeface="Oscine Trial 1"/>
                <a:sym typeface="Oscine Trial 1"/>
              </a:rPr>
              <a:t>3.4. </a:t>
            </a:r>
            <a:r>
              <a:rPr lang="en-US" sz="3000" err="1">
                <a:solidFill>
                  <a:srgbClr val="000000"/>
                </a:solidFill>
                <a:latin typeface="Oscine Trial 1"/>
                <a:ea typeface="Oscine Trial 1"/>
                <a:cs typeface="Oscine Trial 1"/>
                <a:sym typeface="Oscine Trial 1"/>
              </a:rPr>
              <a:t>Attaques</a:t>
            </a:r>
            <a:r>
              <a:rPr lang="en-US" sz="3000">
                <a:solidFill>
                  <a:srgbClr val="000000"/>
                </a:solidFill>
                <a:latin typeface="Oscine Trial 1"/>
                <a:ea typeface="Oscine Trial 1"/>
                <a:cs typeface="Oscine Trial 1"/>
                <a:sym typeface="Oscine Trial 1"/>
              </a:rPr>
              <a:t>/manipulations au </a:t>
            </a:r>
            <a:r>
              <a:rPr lang="en-US" sz="3000" err="1">
                <a:solidFill>
                  <a:srgbClr val="000000"/>
                </a:solidFill>
                <a:latin typeface="Oscine Trial 1"/>
                <a:ea typeface="Oscine Trial 1"/>
                <a:cs typeface="Oscine Trial 1"/>
                <a:sym typeface="Oscine Trial 1"/>
              </a:rPr>
              <a:t>système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d’indexation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automatique</a:t>
            </a:r>
            <a:endParaRPr lang="en-US" sz="3000">
              <a:solidFill>
                <a:srgbClr val="000000"/>
              </a:solidFill>
              <a:latin typeface="Oscine Trial 1"/>
              <a:ea typeface="Oscine Trial 1"/>
              <a:cs typeface="Oscine Trial 1"/>
              <a:sym typeface="Oscine Trial 1"/>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0991220" y="1393768"/>
            <a:ext cx="10171652" cy="8556902"/>
          </a:xfrm>
          <a:custGeom>
            <a:avLst/>
            <a:gdLst/>
            <a:ahLst/>
            <a:cxnLst/>
            <a:rect l="l" t="t" r="r" b="b"/>
            <a:pathLst>
              <a:path w="10171652" h="8556902">
                <a:moveTo>
                  <a:pt x="0" y="0"/>
                </a:moveTo>
                <a:lnTo>
                  <a:pt x="10171651" y="0"/>
                </a:lnTo>
                <a:lnTo>
                  <a:pt x="10171651" y="8556902"/>
                </a:lnTo>
                <a:lnTo>
                  <a:pt x="0" y="855690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BE"/>
          </a:p>
        </p:txBody>
      </p:sp>
      <p:sp>
        <p:nvSpPr>
          <p:cNvPr id="3" name="TextBox 3"/>
          <p:cNvSpPr txBox="1"/>
          <p:nvPr/>
        </p:nvSpPr>
        <p:spPr>
          <a:xfrm>
            <a:off x="1028700" y="3257550"/>
            <a:ext cx="11198331" cy="6724650"/>
          </a:xfrm>
          <a:prstGeom prst="rect">
            <a:avLst/>
          </a:prstGeom>
        </p:spPr>
        <p:txBody>
          <a:bodyPr lIns="0" tIns="0" rIns="0" bIns="0" rtlCol="0" anchor="t">
            <a:spAutoFit/>
          </a:bodyPr>
          <a:lstStyle/>
          <a:p>
            <a:pPr algn="l">
              <a:lnSpc>
                <a:spcPts val="3300"/>
              </a:lnSpc>
              <a:spcBef>
                <a:spcPct val="0"/>
              </a:spcBef>
            </a:pPr>
            <a:r>
              <a:rPr lang="en-US" sz="3000" err="1">
                <a:solidFill>
                  <a:srgbClr val="000000"/>
                </a:solidFill>
                <a:latin typeface="Oscine Trial 1"/>
                <a:ea typeface="Oscine Trial 1"/>
                <a:cs typeface="Oscine Trial 1"/>
                <a:sym typeface="Oscine Trial 1"/>
              </a:rPr>
              <a:t>C’est</a:t>
            </a:r>
            <a:r>
              <a:rPr lang="en-US" sz="3000">
                <a:solidFill>
                  <a:srgbClr val="000000"/>
                </a:solidFill>
                <a:latin typeface="Oscine Trial 1"/>
                <a:ea typeface="Oscine Trial 1"/>
                <a:cs typeface="Oscine Trial 1"/>
                <a:sym typeface="Oscine Trial 1"/>
              </a:rPr>
              <a:t> quoi? </a:t>
            </a:r>
            <a:r>
              <a:rPr lang="en-US" sz="3000" err="1">
                <a:solidFill>
                  <a:srgbClr val="000000"/>
                </a:solidFill>
                <a:latin typeface="Oscine Trial 1"/>
                <a:ea typeface="Oscine Trial 1"/>
                <a:cs typeface="Oscine Trial 1"/>
                <a:sym typeface="Oscine Trial 1"/>
              </a:rPr>
              <a:t>L’indexation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bloquée</a:t>
            </a:r>
            <a:r>
              <a:rPr lang="en-US" sz="3000">
                <a:solidFill>
                  <a:srgbClr val="000000"/>
                </a:solidFill>
                <a:latin typeface="Oscine Trial 1"/>
                <a:ea typeface="Oscine Trial 1"/>
                <a:cs typeface="Oscine Trial 1"/>
                <a:sym typeface="Oscine Trial 1"/>
              </a:rPr>
              <a:t> à 4000 euros </a:t>
            </a:r>
            <a:r>
              <a:rPr lang="en-US" sz="3000" err="1">
                <a:solidFill>
                  <a:srgbClr val="000000"/>
                </a:solidFill>
                <a:latin typeface="Oscine Trial 1"/>
                <a:ea typeface="Oscine Trial 1"/>
                <a:cs typeface="Oscine Trial 1"/>
                <a:sym typeface="Oscine Trial 1"/>
              </a:rPr>
              <a:t>bruts</a:t>
            </a:r>
            <a:r>
              <a:rPr lang="en-US" sz="3000">
                <a:solidFill>
                  <a:srgbClr val="000000"/>
                </a:solidFill>
                <a:latin typeface="Oscine Trial 1"/>
                <a:ea typeface="Oscine Trial 1"/>
                <a:cs typeface="Oscine Trial 1"/>
                <a:sym typeface="Oscine Trial 1"/>
              </a:rPr>
              <a:t>=tout </a:t>
            </a:r>
            <a:r>
              <a:rPr lang="en-US" sz="3000" err="1">
                <a:solidFill>
                  <a:srgbClr val="000000"/>
                </a:solidFill>
                <a:latin typeface="Oscine Trial 1"/>
                <a:ea typeface="Oscine Trial 1"/>
                <a:cs typeface="Oscine Trial 1"/>
                <a:sym typeface="Oscine Trial 1"/>
              </a:rPr>
              <a:t>ce</a:t>
            </a:r>
            <a:r>
              <a:rPr lang="en-US" sz="3000">
                <a:solidFill>
                  <a:srgbClr val="000000"/>
                </a:solidFill>
                <a:latin typeface="Oscine Trial 1"/>
                <a:ea typeface="Oscine Trial 1"/>
                <a:cs typeface="Oscine Trial 1"/>
                <a:sym typeface="Oscine Trial 1"/>
              </a:rPr>
              <a:t> qui </a:t>
            </a:r>
            <a:r>
              <a:rPr lang="en-US" sz="3000" err="1">
                <a:solidFill>
                  <a:srgbClr val="000000"/>
                </a:solidFill>
                <a:latin typeface="Oscine Trial 1"/>
                <a:ea typeface="Oscine Trial 1"/>
                <a:cs typeface="Oscine Trial 1"/>
                <a:sym typeface="Oscine Trial 1"/>
              </a:rPr>
              <a:t>dépasse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ce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montant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n’est</a:t>
            </a:r>
            <a:r>
              <a:rPr lang="en-US" sz="3000">
                <a:solidFill>
                  <a:srgbClr val="000000"/>
                </a:solidFill>
                <a:latin typeface="Oscine Trial 1"/>
                <a:ea typeface="Oscine Trial 1"/>
                <a:cs typeface="Oscine Trial 1"/>
                <a:sym typeface="Oscine Trial 1"/>
              </a:rPr>
              <a:t> pas </a:t>
            </a:r>
            <a:r>
              <a:rPr lang="en-US" sz="3000" err="1">
                <a:solidFill>
                  <a:srgbClr val="000000"/>
                </a:solidFill>
                <a:latin typeface="Oscine Trial 1"/>
                <a:ea typeface="Oscine Trial 1"/>
                <a:cs typeface="Oscine Trial 1"/>
                <a:sym typeface="Oscine Trial 1"/>
              </a:rPr>
              <a:t>indexé</a:t>
            </a:r>
            <a:r>
              <a:rPr lang="en-US" sz="3000">
                <a:solidFill>
                  <a:srgbClr val="000000"/>
                </a:solidFill>
                <a:latin typeface="Oscine Trial 1"/>
                <a:ea typeface="Oscine Trial 1"/>
                <a:cs typeface="Oscine Trial 1"/>
                <a:sym typeface="Oscine Trial 1"/>
              </a:rPr>
              <a:t>.</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r>
              <a:rPr lang="en-US" sz="3000">
                <a:solidFill>
                  <a:srgbClr val="ED3024"/>
                </a:solidFill>
                <a:latin typeface="Oscine Trial 2"/>
                <a:ea typeface="Oscine Trial 2"/>
                <a:cs typeface="Oscine Trial 2"/>
                <a:sym typeface="Oscine Trial 2"/>
              </a:rPr>
              <a:t>La position de la FGTB? CONTRE!</a:t>
            </a:r>
          </a:p>
          <a:p>
            <a:pPr algn="l">
              <a:lnSpc>
                <a:spcPts val="3300"/>
              </a:lnSpc>
              <a:spcBef>
                <a:spcPct val="0"/>
              </a:spcBef>
            </a:pPr>
            <a:endParaRPr lang="en-US" sz="3000">
              <a:solidFill>
                <a:srgbClr val="ED3024"/>
              </a:solidFill>
              <a:latin typeface="Oscine Trial 2"/>
              <a:ea typeface="Oscine Trial 2"/>
              <a:cs typeface="Oscine Trial 2"/>
              <a:sym typeface="Oscine Trial 2"/>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Cela </a:t>
            </a:r>
            <a:r>
              <a:rPr lang="en-US" sz="3000" err="1">
                <a:solidFill>
                  <a:srgbClr val="000000"/>
                </a:solidFill>
                <a:latin typeface="Oscine Trial 1"/>
                <a:ea typeface="Oscine Trial 1"/>
                <a:cs typeface="Oscine Trial 1"/>
                <a:sym typeface="Oscine Trial 1"/>
              </a:rPr>
              <a:t>touche</a:t>
            </a:r>
            <a:r>
              <a:rPr lang="en-US" sz="3000">
                <a:solidFill>
                  <a:srgbClr val="000000"/>
                </a:solidFill>
                <a:latin typeface="Oscine Trial 1"/>
                <a:ea typeface="Oscine Trial 1"/>
                <a:cs typeface="Oscine Trial 1"/>
                <a:sym typeface="Oscine Trial 1"/>
              </a:rPr>
              <a:t> près de 50% des </a:t>
            </a:r>
            <a:r>
              <a:rPr lang="en-US" sz="3000" err="1">
                <a:solidFill>
                  <a:srgbClr val="000000"/>
                </a:solidFill>
                <a:latin typeface="Oscine Trial 1"/>
                <a:ea typeface="Oscine Trial 1"/>
                <a:cs typeface="Oscine Trial 1"/>
                <a:sym typeface="Oscine Trial 1"/>
              </a:rPr>
              <a:t>travailleurs</a:t>
            </a:r>
            <a:r>
              <a:rPr lang="en-US" sz="3000">
                <a:solidFill>
                  <a:srgbClr val="000000"/>
                </a:solidFill>
                <a:latin typeface="Oscine Trial 1"/>
                <a:ea typeface="Oscine Trial 1"/>
                <a:cs typeface="Oscine Trial 1"/>
                <a:sym typeface="Oscine Trial 1"/>
              </a:rPr>
              <a:t> car 4000 euro ≠ haut </a:t>
            </a:r>
            <a:r>
              <a:rPr lang="en-US" sz="3000" err="1">
                <a:solidFill>
                  <a:srgbClr val="000000"/>
                </a:solidFill>
                <a:latin typeface="Oscine Trial 1"/>
                <a:ea typeface="Oscine Trial 1"/>
                <a:cs typeface="Oscine Trial 1"/>
                <a:sym typeface="Oscine Trial 1"/>
              </a:rPr>
              <a:t>salaire</a:t>
            </a: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Ce </a:t>
            </a:r>
            <a:r>
              <a:rPr lang="en-US" sz="3000" err="1">
                <a:solidFill>
                  <a:srgbClr val="000000"/>
                </a:solidFill>
                <a:latin typeface="Oscine Trial 1"/>
                <a:ea typeface="Oscine Trial 1"/>
                <a:cs typeface="Oscine Trial 1"/>
                <a:sym typeface="Oscine Trial 1"/>
              </a:rPr>
              <a:t>système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diminue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l’assise</a:t>
            </a:r>
            <a:r>
              <a:rPr lang="en-US" sz="3000">
                <a:solidFill>
                  <a:srgbClr val="000000"/>
                </a:solidFill>
                <a:latin typeface="Oscine Trial 1"/>
                <a:ea typeface="Oscine Trial 1"/>
                <a:cs typeface="Oscine Trial 1"/>
                <a:sym typeface="Oscine Trial 1"/>
              </a:rPr>
              <a:t> et le </a:t>
            </a:r>
            <a:r>
              <a:rPr lang="en-US" sz="3000" err="1">
                <a:solidFill>
                  <a:srgbClr val="000000"/>
                </a:solidFill>
                <a:latin typeface="Oscine Trial 1"/>
                <a:ea typeface="Oscine Trial 1"/>
                <a:cs typeface="Oscine Trial 1"/>
                <a:sym typeface="Oscine Trial 1"/>
              </a:rPr>
              <a:t>soutien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actuel</a:t>
            </a:r>
            <a:r>
              <a:rPr lang="en-US" sz="3000">
                <a:solidFill>
                  <a:srgbClr val="000000"/>
                </a:solidFill>
                <a:latin typeface="Oscine Trial 1"/>
                <a:ea typeface="Oscine Trial 1"/>
                <a:cs typeface="Oscine Trial 1"/>
                <a:sym typeface="Oscine Trial 1"/>
              </a:rPr>
              <a:t> de </a:t>
            </a:r>
            <a:r>
              <a:rPr lang="en-US" sz="3000" err="1">
                <a:solidFill>
                  <a:srgbClr val="000000"/>
                </a:solidFill>
                <a:latin typeface="Oscine Trial 1"/>
                <a:ea typeface="Oscine Trial 1"/>
                <a:cs typeface="Oscine Trial 1"/>
                <a:sym typeface="Oscine Trial 1"/>
              </a:rPr>
              <a:t>tous</a:t>
            </a:r>
            <a:r>
              <a:rPr lang="en-US" sz="3000">
                <a:solidFill>
                  <a:srgbClr val="000000"/>
                </a:solidFill>
                <a:latin typeface="Oscine Trial 1"/>
                <a:ea typeface="Oscine Trial 1"/>
                <a:cs typeface="Oscine Trial 1"/>
                <a:sym typeface="Oscine Trial 1"/>
              </a:rPr>
              <a:t> les </a:t>
            </a:r>
            <a:r>
              <a:rPr lang="en-US" sz="3000" err="1">
                <a:solidFill>
                  <a:srgbClr val="000000"/>
                </a:solidFill>
                <a:latin typeface="Oscine Trial 1"/>
                <a:ea typeface="Oscine Trial 1"/>
                <a:cs typeface="Oscine Trial 1"/>
                <a:sym typeface="Oscine Trial 1"/>
              </a:rPr>
              <a:t>travailleurs</a:t>
            </a:r>
            <a:r>
              <a:rPr lang="en-US" sz="3000">
                <a:solidFill>
                  <a:srgbClr val="000000"/>
                </a:solidFill>
                <a:latin typeface="Oscine Trial 1"/>
                <a:ea typeface="Oscine Trial 1"/>
                <a:cs typeface="Oscine Trial 1"/>
                <a:sym typeface="Oscine Trial 1"/>
              </a:rPr>
              <a:t> à </a:t>
            </a:r>
            <a:r>
              <a:rPr lang="en-US" sz="3000" err="1">
                <a:solidFill>
                  <a:srgbClr val="000000"/>
                </a:solidFill>
                <a:latin typeface="Oscine Trial 1"/>
                <a:ea typeface="Oscine Trial 1"/>
                <a:cs typeface="Oscine Trial 1"/>
                <a:sym typeface="Oscine Trial 1"/>
              </a:rPr>
              <a:t>l’indexation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automatique</a:t>
            </a:r>
            <a:r>
              <a:rPr lang="en-US" sz="3000">
                <a:solidFill>
                  <a:srgbClr val="000000"/>
                </a:solidFill>
                <a:latin typeface="Oscine Trial 1"/>
                <a:ea typeface="Oscine Trial 1"/>
                <a:cs typeface="Oscine Trial 1"/>
                <a:sym typeface="Oscine Trial 1"/>
              </a:rPr>
              <a:t> </a:t>
            </a:r>
          </a:p>
          <a:p>
            <a:pPr marL="647700" lvl="1" indent="-323850" algn="l">
              <a:lnSpc>
                <a:spcPts val="3300"/>
              </a:lnSpc>
              <a:buFont typeface="Arial"/>
              <a:buChar char="•"/>
            </a:pPr>
            <a:r>
              <a:rPr lang="en-US" sz="3000" err="1">
                <a:solidFill>
                  <a:srgbClr val="000000"/>
                </a:solidFill>
                <a:latin typeface="Oscine Trial 1"/>
                <a:ea typeface="Oscine Trial 1"/>
                <a:cs typeface="Oscine Trial 1"/>
                <a:sym typeface="Oscine Trial 1"/>
              </a:rPr>
              <a:t>Conséquence</a:t>
            </a:r>
            <a:r>
              <a:rPr lang="en-US" sz="3000">
                <a:solidFill>
                  <a:srgbClr val="000000"/>
                </a:solidFill>
                <a:latin typeface="Oscine Trial 1"/>
                <a:ea typeface="Oscine Trial 1"/>
                <a:cs typeface="Oscine Trial 1"/>
                <a:sym typeface="Oscine Trial 1"/>
              </a:rPr>
              <a:t> : </a:t>
            </a:r>
            <a:r>
              <a:rPr lang="en-US" sz="3000" err="1">
                <a:solidFill>
                  <a:srgbClr val="000000"/>
                </a:solidFill>
                <a:latin typeface="Oscine Trial 1"/>
                <a:ea typeface="Oscine Trial 1"/>
                <a:cs typeface="Oscine Trial 1"/>
                <a:sym typeface="Oscine Trial 1"/>
              </a:rPr>
              <a:t>réduction</a:t>
            </a:r>
            <a:r>
              <a:rPr lang="en-US" sz="3000">
                <a:solidFill>
                  <a:srgbClr val="000000"/>
                </a:solidFill>
                <a:latin typeface="Oscine Trial 1"/>
                <a:ea typeface="Oscine Trial 1"/>
                <a:cs typeface="Oscine Trial 1"/>
                <a:sym typeface="Oscine Trial 1"/>
              </a:rPr>
              <a:t> des </a:t>
            </a:r>
            <a:r>
              <a:rPr lang="en-US" sz="3000" err="1">
                <a:solidFill>
                  <a:srgbClr val="000000"/>
                </a:solidFill>
                <a:latin typeface="Oscine Trial 1"/>
                <a:ea typeface="Oscine Trial 1"/>
                <a:cs typeface="Oscine Trial 1"/>
                <a:sym typeface="Oscine Trial 1"/>
              </a:rPr>
              <a:t>cotisations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sociales</a:t>
            </a:r>
            <a:r>
              <a:rPr lang="en-US" sz="3000">
                <a:solidFill>
                  <a:srgbClr val="000000"/>
                </a:solidFill>
                <a:latin typeface="Oscine Trial 1"/>
                <a:ea typeface="Oscine Trial 1"/>
                <a:cs typeface="Oscine Trial 1"/>
                <a:sym typeface="Oscine Trial 1"/>
              </a:rPr>
              <a:t> et </a:t>
            </a:r>
            <a:r>
              <a:rPr lang="en-US" sz="3000" err="1">
                <a:solidFill>
                  <a:srgbClr val="000000"/>
                </a:solidFill>
                <a:latin typeface="Oscine Trial 1"/>
                <a:ea typeface="Oscine Trial 1"/>
                <a:cs typeface="Oscine Trial 1"/>
                <a:sym typeface="Oscine Trial 1"/>
              </a:rPr>
              <a:t>recettes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fiscales</a:t>
            </a: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Cadeaux</a:t>
            </a:r>
            <a:r>
              <a:rPr lang="en-US" sz="3000">
                <a:solidFill>
                  <a:srgbClr val="000000"/>
                </a:solidFill>
                <a:latin typeface="Oscine Trial 1"/>
                <a:ea typeface="Oscine Trial 1"/>
                <a:cs typeface="Oscine Trial 1"/>
                <a:sym typeface="Oscine Trial 1"/>
              </a:rPr>
              <a:t> » aux </a:t>
            </a:r>
            <a:r>
              <a:rPr lang="en-US" sz="3000" err="1">
                <a:solidFill>
                  <a:srgbClr val="000000"/>
                </a:solidFill>
                <a:latin typeface="Oscine Trial 1"/>
                <a:ea typeface="Oscine Trial 1"/>
                <a:cs typeface="Oscine Trial 1"/>
                <a:sym typeface="Oscine Trial 1"/>
              </a:rPr>
              <a:t>entreprises</a:t>
            </a: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Toucher à </a:t>
            </a:r>
            <a:r>
              <a:rPr lang="en-US" sz="3000" err="1">
                <a:solidFill>
                  <a:srgbClr val="000000"/>
                </a:solidFill>
                <a:latin typeface="Oscine Trial 1"/>
                <a:ea typeface="Oscine Trial 1"/>
                <a:cs typeface="Oscine Trial 1"/>
                <a:sym typeface="Oscine Trial 1"/>
              </a:rPr>
              <a:t>l’index</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ouvrir</a:t>
            </a:r>
            <a:r>
              <a:rPr lang="en-US" sz="3000">
                <a:solidFill>
                  <a:srgbClr val="000000"/>
                </a:solidFill>
                <a:latin typeface="Oscine Trial 1"/>
                <a:ea typeface="Oscine Trial 1"/>
                <a:cs typeface="Oscine Trial 1"/>
                <a:sym typeface="Oscine Trial 1"/>
              </a:rPr>
              <a:t> la </a:t>
            </a:r>
            <a:r>
              <a:rPr lang="en-US" sz="3000" err="1">
                <a:solidFill>
                  <a:srgbClr val="000000"/>
                </a:solidFill>
                <a:latin typeface="Oscine Trial 1"/>
                <a:ea typeface="Oscine Trial 1"/>
                <a:cs typeface="Oscine Trial 1"/>
                <a:sym typeface="Oscine Trial 1"/>
              </a:rPr>
              <a:t>porte</a:t>
            </a:r>
            <a:r>
              <a:rPr lang="en-US" sz="3000">
                <a:solidFill>
                  <a:srgbClr val="000000"/>
                </a:solidFill>
                <a:latin typeface="Oscine Trial 1"/>
                <a:ea typeface="Oscine Trial 1"/>
                <a:cs typeface="Oscine Trial 1"/>
                <a:sym typeface="Oscine Trial 1"/>
              </a:rPr>
              <a:t> à un </a:t>
            </a:r>
            <a:r>
              <a:rPr lang="en-US" sz="3000" err="1">
                <a:solidFill>
                  <a:srgbClr val="000000"/>
                </a:solidFill>
                <a:latin typeface="Oscine Trial 1"/>
                <a:ea typeface="Oscine Trial 1"/>
                <a:cs typeface="Oscine Trial 1"/>
                <a:sym typeface="Oscine Trial 1"/>
              </a:rPr>
              <a:t>détricotage</a:t>
            </a:r>
            <a:r>
              <a:rPr lang="en-US" sz="3000">
                <a:solidFill>
                  <a:srgbClr val="000000"/>
                </a:solidFill>
                <a:latin typeface="Oscine Trial 1"/>
                <a:ea typeface="Oscine Trial 1"/>
                <a:cs typeface="Oscine Trial 1"/>
                <a:sym typeface="Oscine Trial 1"/>
              </a:rPr>
              <a:t> de plus </a:t>
            </a:r>
            <a:r>
              <a:rPr lang="en-US" sz="3000" err="1">
                <a:solidFill>
                  <a:srgbClr val="000000"/>
                </a:solidFill>
                <a:latin typeface="Oscine Trial 1"/>
                <a:ea typeface="Oscine Trial 1"/>
                <a:cs typeface="Oscine Trial 1"/>
                <a:sym typeface="Oscine Trial 1"/>
              </a:rPr>
              <a:t>en</a:t>
            </a:r>
            <a:r>
              <a:rPr lang="en-US" sz="3000">
                <a:solidFill>
                  <a:srgbClr val="000000"/>
                </a:solidFill>
                <a:latin typeface="Oscine Trial 1"/>
                <a:ea typeface="Oscine Trial 1"/>
                <a:cs typeface="Oscine Trial 1"/>
                <a:sym typeface="Oscine Trial 1"/>
              </a:rPr>
              <a:t> plus grand!</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p:txBody>
      </p:sp>
      <p:sp>
        <p:nvSpPr>
          <p:cNvPr id="4" name="TextBox 4"/>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BLOCAGE À 4000€ BRUTS</a:t>
            </a:r>
          </a:p>
        </p:txBody>
      </p:sp>
      <p:sp>
        <p:nvSpPr>
          <p:cNvPr id="5" name="TextBox 5"/>
          <p:cNvSpPr txBox="1"/>
          <p:nvPr/>
        </p:nvSpPr>
        <p:spPr>
          <a:xfrm rot="-420558">
            <a:off x="14862165" y="4282447"/>
            <a:ext cx="2412325" cy="1203325"/>
          </a:xfrm>
          <a:prstGeom prst="rect">
            <a:avLst/>
          </a:prstGeom>
        </p:spPr>
        <p:txBody>
          <a:bodyPr lIns="0" tIns="0" rIns="0" bIns="0" rtlCol="0" anchor="t">
            <a:spAutoFit/>
          </a:bodyPr>
          <a:lstStyle/>
          <a:p>
            <a:pPr algn="ctr">
              <a:lnSpc>
                <a:spcPts val="9799"/>
              </a:lnSpc>
            </a:pPr>
            <a:r>
              <a:rPr lang="en-US" sz="6999">
                <a:solidFill>
                  <a:srgbClr val="FFFFFF"/>
                </a:solidFill>
                <a:latin typeface="Xmas Sweater Stitch"/>
                <a:ea typeface="Xmas Sweater Stitch"/>
                <a:cs typeface="Xmas Sweater Stitch"/>
                <a:sym typeface="Xmas Sweater Stitch"/>
              </a:rPr>
              <a:t>INDEX</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TextBox 2"/>
          <p:cNvSpPr txBox="1"/>
          <p:nvPr/>
        </p:nvSpPr>
        <p:spPr>
          <a:xfrm>
            <a:off x="1028700" y="3257550"/>
            <a:ext cx="10972939" cy="6305550"/>
          </a:xfrm>
          <a:prstGeom prst="rect">
            <a:avLst/>
          </a:prstGeom>
        </p:spPr>
        <p:txBody>
          <a:bodyPr lIns="0" tIns="0" rIns="0" bIns="0" rtlCol="0" anchor="t">
            <a:spAutoFit/>
          </a:bodyPr>
          <a:lstStyle/>
          <a:p>
            <a:pPr algn="l">
              <a:lnSpc>
                <a:spcPts val="3300"/>
              </a:lnSpc>
              <a:spcBef>
                <a:spcPct val="0"/>
              </a:spcBef>
            </a:pPr>
            <a:r>
              <a:rPr lang="en-US" sz="3000">
                <a:solidFill>
                  <a:srgbClr val="000000"/>
                </a:solidFill>
                <a:latin typeface="Oscine Trial 1"/>
                <a:ea typeface="Oscine Trial 1"/>
                <a:cs typeface="Oscine Trial 1"/>
                <a:sym typeface="Oscine Trial 1"/>
              </a:rPr>
              <a:t>C’est quoi? Un indice dans lequel les combustibles fossiles tels que le gaz et le mazout ne sont plus inclus dans le panier de produits.</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r>
              <a:rPr lang="en-US" sz="3000">
                <a:solidFill>
                  <a:srgbClr val="ED3024"/>
                </a:solidFill>
                <a:latin typeface="Oscine Trial 2"/>
                <a:ea typeface="Oscine Trial 2"/>
                <a:cs typeface="Oscine Trial 2"/>
                <a:sym typeface="Oscine Trial 2"/>
              </a:rPr>
              <a:t>La position de la FGTB? CONTRE!</a:t>
            </a:r>
          </a:p>
          <a:p>
            <a:pPr algn="l">
              <a:lnSpc>
                <a:spcPts val="3300"/>
              </a:lnSpc>
              <a:spcBef>
                <a:spcPct val="0"/>
              </a:spcBef>
            </a:pPr>
            <a:endParaRPr lang="en-US" sz="3000">
              <a:solidFill>
                <a:srgbClr val="ED3024"/>
              </a:solidFill>
              <a:latin typeface="Oscine Trial 2"/>
              <a:ea typeface="Oscine Trial 2"/>
              <a:cs typeface="Oscine Trial 2"/>
              <a:sym typeface="Oscine Trial 2"/>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Ce n’est pas une solution car les retirer du panier de l’indice-santé ne les empêchera pas d’augmenter. Cela ne changera rien à l’inflation. </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Par contre, le pouvoir d’achat avec des revenus sous-indexés diminuerait. Ce qui reviendrait à une perte de pouvoir d’achat. </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En outre, ouvrir la porte à cette réforme crée un précédent pour enlever d’autres biens de l’indice-santé qui connaîtraient une inflation élevée (alimentation, etc.).</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p:txBody>
      </p:sp>
      <p:sp>
        <p:nvSpPr>
          <p:cNvPr id="3" name="Freeform 3"/>
          <p:cNvSpPr/>
          <p:nvPr/>
        </p:nvSpPr>
        <p:spPr>
          <a:xfrm>
            <a:off x="13375958" y="5143500"/>
            <a:ext cx="3883342" cy="4114800"/>
          </a:xfrm>
          <a:custGeom>
            <a:avLst/>
            <a:gdLst/>
            <a:ahLst/>
            <a:cxnLst/>
            <a:rect l="l" t="t" r="r" b="b"/>
            <a:pathLst>
              <a:path w="3883342" h="4114800">
                <a:moveTo>
                  <a:pt x="0" y="0"/>
                </a:moveTo>
                <a:lnTo>
                  <a:pt x="3883342" y="0"/>
                </a:lnTo>
                <a:lnTo>
                  <a:pt x="38833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4" name="TextBox 4"/>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INDEXATION DURABLE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TextBox 2"/>
          <p:cNvSpPr txBox="1"/>
          <p:nvPr/>
        </p:nvSpPr>
        <p:spPr>
          <a:xfrm>
            <a:off x="1028700" y="3257550"/>
            <a:ext cx="10972939" cy="6771084"/>
          </a:xfrm>
          <a:prstGeom prst="rect">
            <a:avLst/>
          </a:prstGeom>
        </p:spPr>
        <p:txBody>
          <a:bodyPr lIns="0" tIns="0" rIns="0" bIns="0" rtlCol="0" anchor="t">
            <a:spAutoFit/>
          </a:bodyPr>
          <a:lstStyle/>
          <a:p>
            <a:pPr algn="l">
              <a:lnSpc>
                <a:spcPts val="3300"/>
              </a:lnSpc>
              <a:spcBef>
                <a:spcPct val="0"/>
              </a:spcBef>
            </a:pPr>
            <a:r>
              <a:rPr lang="en-US" sz="3000" err="1">
                <a:solidFill>
                  <a:srgbClr val="000000"/>
                </a:solidFill>
                <a:latin typeface="Oscine Trial 1"/>
                <a:ea typeface="Oscine Trial 1"/>
                <a:cs typeface="Oscine Trial 1"/>
                <a:sym typeface="Oscine Trial 1"/>
              </a:rPr>
              <a:t>C’est</a:t>
            </a:r>
            <a:r>
              <a:rPr lang="en-US" sz="3000">
                <a:solidFill>
                  <a:srgbClr val="000000"/>
                </a:solidFill>
                <a:latin typeface="Oscine Trial 1"/>
                <a:ea typeface="Oscine Trial 1"/>
                <a:cs typeface="Oscine Trial 1"/>
                <a:sym typeface="Oscine Trial 1"/>
              </a:rPr>
              <a:t> quoi? Les </a:t>
            </a:r>
            <a:r>
              <a:rPr lang="en-US" sz="3000" err="1">
                <a:solidFill>
                  <a:srgbClr val="000000"/>
                </a:solidFill>
                <a:latin typeface="Oscine Trial 1"/>
                <a:ea typeface="Oscine Trial 1"/>
                <a:cs typeface="Oscine Trial 1"/>
                <a:sym typeface="Oscine Trial 1"/>
              </a:rPr>
              <a:t>salaires</a:t>
            </a:r>
            <a:r>
              <a:rPr lang="en-US" sz="3000">
                <a:solidFill>
                  <a:srgbClr val="000000"/>
                </a:solidFill>
                <a:latin typeface="Oscine Trial 1"/>
                <a:ea typeface="Oscine Trial 1"/>
                <a:cs typeface="Oscine Trial 1"/>
                <a:sym typeface="Oscine Trial 1"/>
              </a:rPr>
              <a:t> ne </a:t>
            </a:r>
            <a:r>
              <a:rPr lang="en-US" sz="3000" err="1">
                <a:solidFill>
                  <a:srgbClr val="000000"/>
                </a:solidFill>
                <a:latin typeface="Oscine Trial 1"/>
                <a:ea typeface="Oscine Trial 1"/>
                <a:cs typeface="Oscine Trial 1"/>
                <a:sym typeface="Oscine Trial 1"/>
              </a:rPr>
              <a:t>sont</a:t>
            </a:r>
            <a:r>
              <a:rPr lang="en-US" sz="3000">
                <a:solidFill>
                  <a:srgbClr val="000000"/>
                </a:solidFill>
                <a:latin typeface="Oscine Trial 1"/>
                <a:ea typeface="Oscine Trial 1"/>
                <a:cs typeface="Oscine Trial 1"/>
                <a:sym typeface="Oscine Trial 1"/>
              </a:rPr>
              <a:t> plus </a:t>
            </a:r>
            <a:r>
              <a:rPr lang="en-US" sz="3000" err="1">
                <a:solidFill>
                  <a:srgbClr val="000000"/>
                </a:solidFill>
                <a:latin typeface="Oscine Trial 1"/>
                <a:ea typeface="Oscine Trial 1"/>
                <a:cs typeface="Oscine Trial 1"/>
                <a:sym typeface="Oscine Trial 1"/>
              </a:rPr>
              <a:t>indexés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en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pourcentage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mais</a:t>
            </a:r>
            <a:r>
              <a:rPr lang="en-US" sz="3000">
                <a:solidFill>
                  <a:srgbClr val="000000"/>
                </a:solidFill>
                <a:latin typeface="Oscine Trial 1"/>
                <a:ea typeface="Oscine Trial 1"/>
                <a:cs typeface="Oscine Trial 1"/>
                <a:sym typeface="Oscine Trial 1"/>
              </a:rPr>
              <a:t> un </a:t>
            </a:r>
            <a:r>
              <a:rPr lang="en-US" sz="3000" err="1">
                <a:solidFill>
                  <a:srgbClr val="000000"/>
                </a:solidFill>
                <a:latin typeface="Oscine Trial 1"/>
                <a:ea typeface="Oscine Trial 1"/>
                <a:cs typeface="Oscine Trial 1"/>
                <a:sym typeface="Oscine Trial 1"/>
              </a:rPr>
              <a:t>ajustement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forfaitaire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est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prévu</a:t>
            </a:r>
            <a:r>
              <a:rPr lang="en-US" sz="3000">
                <a:solidFill>
                  <a:srgbClr val="000000"/>
                </a:solidFill>
                <a:latin typeface="Oscine Trial 1"/>
                <a:ea typeface="Oscine Trial 1"/>
                <a:cs typeface="Oscine Trial 1"/>
                <a:sym typeface="Oscine Trial 1"/>
              </a:rPr>
              <a:t> avec, par </a:t>
            </a:r>
            <a:r>
              <a:rPr lang="en-US" sz="3000" err="1">
                <a:solidFill>
                  <a:srgbClr val="000000"/>
                </a:solidFill>
                <a:latin typeface="Oscine Trial 1"/>
                <a:ea typeface="Oscine Trial 1"/>
                <a:cs typeface="Oscine Trial 1"/>
                <a:sym typeface="Oscine Trial 1"/>
              </a:rPr>
              <a:t>exemple</a:t>
            </a:r>
            <a:r>
              <a:rPr lang="en-US" sz="3000">
                <a:solidFill>
                  <a:srgbClr val="000000"/>
                </a:solidFill>
                <a:latin typeface="Oscine Trial 1"/>
                <a:ea typeface="Oscine Trial 1"/>
                <a:cs typeface="Oscine Trial 1"/>
                <a:sym typeface="Oscine Trial 1"/>
              </a:rPr>
              <a:t>, le </a:t>
            </a:r>
            <a:r>
              <a:rPr lang="en-US" sz="3000" err="1">
                <a:solidFill>
                  <a:srgbClr val="000000"/>
                </a:solidFill>
                <a:latin typeface="Oscine Trial 1"/>
                <a:ea typeface="Oscine Trial 1"/>
                <a:cs typeface="Oscine Trial 1"/>
                <a:sym typeface="Oscine Trial 1"/>
              </a:rPr>
              <a:t>montant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qu'une</a:t>
            </a:r>
            <a:r>
              <a:rPr lang="en-US" sz="3000">
                <a:solidFill>
                  <a:srgbClr val="000000"/>
                </a:solidFill>
                <a:latin typeface="Oscine Trial 1"/>
                <a:ea typeface="Oscine Trial 1"/>
                <a:cs typeface="Oscine Trial 1"/>
                <a:sym typeface="Oscine Trial 1"/>
              </a:rPr>
              <a:t> indexation </a:t>
            </a:r>
            <a:r>
              <a:rPr lang="en-US" sz="3000" err="1">
                <a:solidFill>
                  <a:srgbClr val="000000"/>
                </a:solidFill>
                <a:latin typeface="Oscine Trial 1"/>
                <a:ea typeface="Oscine Trial 1"/>
                <a:cs typeface="Oscine Trial 1"/>
                <a:sym typeface="Oscine Trial 1"/>
              </a:rPr>
              <a:t>entraînerait</a:t>
            </a:r>
            <a:r>
              <a:rPr lang="en-US" sz="3000">
                <a:solidFill>
                  <a:srgbClr val="000000"/>
                </a:solidFill>
                <a:latin typeface="Oscine Trial 1"/>
                <a:ea typeface="Oscine Trial 1"/>
                <a:cs typeface="Oscine Trial 1"/>
                <a:sym typeface="Oscine Trial 1"/>
              </a:rPr>
              <a:t> pour le </a:t>
            </a:r>
            <a:r>
              <a:rPr lang="en-US" sz="3000" err="1">
                <a:solidFill>
                  <a:srgbClr val="000000"/>
                </a:solidFill>
                <a:latin typeface="Oscine Trial 1"/>
                <a:ea typeface="Oscine Trial 1"/>
                <a:cs typeface="Oscine Trial 1"/>
                <a:sym typeface="Oscine Trial 1"/>
              </a:rPr>
              <a:t>salaire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médian</a:t>
            </a:r>
            <a:r>
              <a:rPr lang="en-US" sz="3000">
                <a:solidFill>
                  <a:srgbClr val="000000"/>
                </a:solidFill>
                <a:latin typeface="Oscine Trial 1"/>
                <a:ea typeface="Oscine Trial 1"/>
                <a:cs typeface="Oscine Trial 1"/>
                <a:sym typeface="Oscine Trial 1"/>
              </a:rPr>
              <a:t>.</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r>
              <a:rPr lang="en-US" sz="3000">
                <a:solidFill>
                  <a:srgbClr val="ED3024"/>
                </a:solidFill>
                <a:latin typeface="Oscine Trial 2"/>
                <a:ea typeface="Oscine Trial 2"/>
                <a:cs typeface="Oscine Trial 2"/>
                <a:sym typeface="Oscine Trial 2"/>
              </a:rPr>
              <a:t>La position de la FGTB? CONTRE!</a:t>
            </a:r>
          </a:p>
          <a:p>
            <a:pPr algn="l">
              <a:lnSpc>
                <a:spcPts val="3300"/>
              </a:lnSpc>
              <a:spcBef>
                <a:spcPct val="0"/>
              </a:spcBef>
            </a:pPr>
            <a:endParaRPr lang="en-US" sz="3000">
              <a:solidFill>
                <a:srgbClr val="ED3024"/>
              </a:solidFill>
              <a:latin typeface="Oscine Trial 2"/>
              <a:ea typeface="Oscine Trial 2"/>
              <a:cs typeface="Oscine Trial 2"/>
              <a:sym typeface="Oscine Trial 2"/>
            </a:endParaRPr>
          </a:p>
          <a:p>
            <a:pPr marL="647700" lvl="1" indent="-323850" algn="l">
              <a:lnSpc>
                <a:spcPts val="3300"/>
              </a:lnSpc>
              <a:spcBef>
                <a:spcPct val="0"/>
              </a:spcBef>
              <a:buFont typeface="Arial"/>
              <a:buChar char="•"/>
            </a:pPr>
            <a:r>
              <a:rPr lang="en-US" sz="3000" err="1">
                <a:solidFill>
                  <a:srgbClr val="000000"/>
                </a:solidFill>
                <a:latin typeface="Oscine Trial 1"/>
                <a:ea typeface="Oscine Trial 1"/>
                <a:cs typeface="Oscine Trial 1"/>
                <a:sym typeface="Oscine Trial 1"/>
              </a:rPr>
              <a:t>Garantie</a:t>
            </a:r>
            <a:r>
              <a:rPr lang="en-US" sz="3000">
                <a:solidFill>
                  <a:srgbClr val="000000"/>
                </a:solidFill>
                <a:latin typeface="Oscine Trial 1"/>
                <a:ea typeface="Oscine Trial 1"/>
                <a:cs typeface="Oscine Trial 1"/>
                <a:sym typeface="Oscine Trial 1"/>
              </a:rPr>
              <a:t> de </a:t>
            </a:r>
            <a:r>
              <a:rPr lang="en-US" sz="3000" err="1">
                <a:solidFill>
                  <a:srgbClr val="000000"/>
                </a:solidFill>
                <a:latin typeface="Oscine Trial 1"/>
                <a:ea typeface="Oscine Trial 1"/>
                <a:cs typeface="Oscine Trial 1"/>
                <a:sym typeface="Oscine Trial 1"/>
              </a:rPr>
              <a:t>revenu</a:t>
            </a:r>
            <a:r>
              <a:rPr lang="en-US" sz="3000">
                <a:solidFill>
                  <a:srgbClr val="000000"/>
                </a:solidFill>
                <a:latin typeface="Oscine Trial 1"/>
                <a:ea typeface="Oscine Trial 1"/>
                <a:cs typeface="Oscine Trial 1"/>
                <a:sym typeface="Oscine Trial 1"/>
              </a:rPr>
              <a:t> </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Masse </a:t>
            </a:r>
            <a:r>
              <a:rPr lang="en-US" sz="3000" err="1">
                <a:solidFill>
                  <a:srgbClr val="000000"/>
                </a:solidFill>
                <a:latin typeface="Oscine Trial 1"/>
                <a:ea typeface="Oscine Trial 1"/>
                <a:cs typeface="Oscine Trial 1"/>
                <a:sym typeface="Oscine Trial 1"/>
              </a:rPr>
              <a:t>salariale</a:t>
            </a:r>
            <a:r>
              <a:rPr lang="en-US" sz="3000">
                <a:solidFill>
                  <a:srgbClr val="000000"/>
                </a:solidFill>
                <a:latin typeface="Oscine Trial 1"/>
                <a:ea typeface="Oscine Trial 1"/>
                <a:cs typeface="Oscine Trial 1"/>
                <a:sym typeface="Oscine Trial 1"/>
              </a:rPr>
              <a:t> au sein des </a:t>
            </a:r>
            <a:r>
              <a:rPr lang="en-US" sz="3000" err="1">
                <a:solidFill>
                  <a:srgbClr val="000000"/>
                </a:solidFill>
                <a:latin typeface="Oscine Trial 1"/>
                <a:ea typeface="Oscine Trial 1"/>
                <a:cs typeface="Oscine Trial 1"/>
                <a:sym typeface="Oscine Trial 1"/>
              </a:rPr>
              <a:t>entreprises</a:t>
            </a:r>
            <a:r>
              <a:rPr lang="en-US" sz="3000">
                <a:solidFill>
                  <a:srgbClr val="000000"/>
                </a:solidFill>
                <a:latin typeface="Oscine Trial 1"/>
                <a:ea typeface="Oscine Trial 1"/>
                <a:cs typeface="Oscine Trial 1"/>
                <a:sym typeface="Oscine Trial 1"/>
              </a:rPr>
              <a:t>         &gt; </a:t>
            </a:r>
            <a:r>
              <a:rPr lang="en-US" sz="3000" err="1">
                <a:solidFill>
                  <a:srgbClr val="000000"/>
                </a:solidFill>
                <a:latin typeface="Oscine Trial 1"/>
                <a:ea typeface="Oscine Trial 1"/>
                <a:cs typeface="Oscine Trial 1"/>
                <a:sym typeface="Oscine Trial 1"/>
              </a:rPr>
              <a:t>diminuerait</a:t>
            </a:r>
            <a:r>
              <a:rPr lang="en-US" sz="3000">
                <a:solidFill>
                  <a:srgbClr val="000000"/>
                </a:solidFill>
                <a:latin typeface="Oscine Trial 1"/>
                <a:ea typeface="Oscine Trial 1"/>
                <a:cs typeface="Oscine Trial 1"/>
                <a:sym typeface="Oscine Trial 1"/>
              </a:rPr>
              <a:t> la </a:t>
            </a:r>
            <a:r>
              <a:rPr lang="en-US" sz="3000" err="1">
                <a:solidFill>
                  <a:srgbClr val="000000"/>
                </a:solidFill>
                <a:latin typeface="Oscine Trial 1"/>
                <a:ea typeface="Oscine Trial 1"/>
                <a:cs typeface="Oscine Trial 1"/>
                <a:sym typeface="Oscine Trial 1"/>
              </a:rPr>
              <a:t>répartition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globale</a:t>
            </a:r>
            <a:r>
              <a:rPr lang="en-US" sz="3000">
                <a:solidFill>
                  <a:srgbClr val="000000"/>
                </a:solidFill>
                <a:latin typeface="Oscine Trial 1"/>
                <a:ea typeface="Oscine Trial 1"/>
                <a:cs typeface="Oscine Trial 1"/>
                <a:sym typeface="Oscine Trial 1"/>
              </a:rPr>
              <a:t> de richesses pour les </a:t>
            </a:r>
            <a:r>
              <a:rPr lang="en-US" sz="3000" err="1">
                <a:solidFill>
                  <a:srgbClr val="000000"/>
                </a:solidFill>
                <a:latin typeface="Oscine Trial 1"/>
                <a:ea typeface="Oscine Trial 1"/>
                <a:cs typeface="Oscine Trial 1"/>
                <a:sym typeface="Oscine Trial 1"/>
              </a:rPr>
              <a:t>travailleurs</a:t>
            </a:r>
            <a:r>
              <a:rPr lang="en-US" sz="3000">
                <a:solidFill>
                  <a:srgbClr val="000000"/>
                </a:solidFill>
                <a:latin typeface="Oscine Trial 1"/>
                <a:ea typeface="Oscine Trial 1"/>
                <a:cs typeface="Oscine Trial 1"/>
                <a:sym typeface="Oscine Trial 1"/>
              </a:rPr>
              <a:t>. </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Les </a:t>
            </a:r>
            <a:r>
              <a:rPr lang="en-US" sz="3000" err="1">
                <a:solidFill>
                  <a:srgbClr val="000000"/>
                </a:solidFill>
                <a:latin typeface="Oscine Trial 1"/>
                <a:ea typeface="Oscine Trial 1"/>
                <a:cs typeface="Oscine Trial 1"/>
                <a:sym typeface="Oscine Trial 1"/>
              </a:rPr>
              <a:t>impôts</a:t>
            </a:r>
            <a:r>
              <a:rPr lang="en-US" sz="3000">
                <a:solidFill>
                  <a:srgbClr val="000000"/>
                </a:solidFill>
                <a:latin typeface="Oscine Trial 1"/>
                <a:ea typeface="Oscine Trial 1"/>
                <a:cs typeface="Oscine Trial 1"/>
                <a:sym typeface="Oscine Trial 1"/>
              </a:rPr>
              <a:t> et les </a:t>
            </a:r>
            <a:r>
              <a:rPr lang="en-US" sz="3000" err="1">
                <a:solidFill>
                  <a:srgbClr val="000000"/>
                </a:solidFill>
                <a:latin typeface="Oscine Trial 1"/>
                <a:ea typeface="Oscine Trial 1"/>
                <a:cs typeface="Oscine Trial 1"/>
                <a:sym typeface="Oscine Trial 1"/>
              </a:rPr>
              <a:t>cotisations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sociales</a:t>
            </a:r>
            <a:r>
              <a:rPr lang="en-US" sz="3000">
                <a:solidFill>
                  <a:srgbClr val="000000"/>
                </a:solidFill>
                <a:latin typeface="Oscine Trial 1"/>
                <a:ea typeface="Oscine Trial 1"/>
                <a:cs typeface="Oscine Trial 1"/>
                <a:sym typeface="Oscine Trial 1"/>
              </a:rPr>
              <a:t> </a:t>
            </a:r>
          </a:p>
          <a:p>
            <a:pPr marL="647700" lvl="1" indent="-323850" algn="l">
              <a:lnSpc>
                <a:spcPts val="3300"/>
              </a:lnSpc>
              <a:buFont typeface="Arial"/>
              <a:buChar char="•"/>
            </a:pPr>
            <a:r>
              <a:rPr lang="en-US" sz="3000" err="1">
                <a:solidFill>
                  <a:srgbClr val="000000"/>
                </a:solidFill>
                <a:latin typeface="Oscine Trial 1"/>
                <a:ea typeface="Oscine Trial 1"/>
                <a:cs typeface="Oscine Trial 1"/>
                <a:sym typeface="Oscine Trial 1"/>
              </a:rPr>
              <a:t>Conséquence</a:t>
            </a:r>
            <a:r>
              <a:rPr lang="en-US" sz="3000">
                <a:solidFill>
                  <a:srgbClr val="000000"/>
                </a:solidFill>
                <a:latin typeface="Oscine Trial 1"/>
                <a:ea typeface="Oscine Trial 1"/>
                <a:cs typeface="Oscine Trial 1"/>
                <a:sym typeface="Oscine Trial 1"/>
              </a:rPr>
              <a:t> : </a:t>
            </a:r>
            <a:r>
              <a:rPr lang="en-US" sz="3000" err="1">
                <a:solidFill>
                  <a:srgbClr val="000000"/>
                </a:solidFill>
                <a:latin typeface="Oscine Trial 1"/>
                <a:ea typeface="Oscine Trial 1"/>
                <a:cs typeface="Oscine Trial 1"/>
                <a:sym typeface="Oscine Trial 1"/>
              </a:rPr>
              <a:t>négociation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régulière</a:t>
            </a:r>
            <a:r>
              <a:rPr lang="en-US" sz="3000">
                <a:solidFill>
                  <a:srgbClr val="000000"/>
                </a:solidFill>
                <a:latin typeface="Oscine Trial 1"/>
                <a:ea typeface="Oscine Trial 1"/>
                <a:cs typeface="Oscine Trial 1"/>
                <a:sym typeface="Oscine Trial 1"/>
              </a:rPr>
              <a:t> sur la hauteur du </a:t>
            </a:r>
            <a:r>
              <a:rPr lang="en-US" sz="3000" err="1">
                <a:solidFill>
                  <a:srgbClr val="000000"/>
                </a:solidFill>
                <a:latin typeface="Oscine Trial 1"/>
                <a:ea typeface="Oscine Trial 1"/>
                <a:cs typeface="Oscine Trial 1"/>
                <a:sym typeface="Oscine Trial 1"/>
              </a:rPr>
              <a:t>forfait</a:t>
            </a:r>
            <a:r>
              <a:rPr lang="en-US" sz="3000">
                <a:solidFill>
                  <a:srgbClr val="000000"/>
                </a:solidFill>
                <a:latin typeface="Oscine Trial 1"/>
                <a:ea typeface="Oscine Trial 1"/>
                <a:cs typeface="Oscine Trial 1"/>
                <a:sym typeface="Oscine Trial 1"/>
              </a:rPr>
              <a:t>/la hauteur du </a:t>
            </a:r>
            <a:r>
              <a:rPr lang="en-US" sz="3000" err="1">
                <a:solidFill>
                  <a:srgbClr val="000000"/>
                </a:solidFill>
                <a:latin typeface="Oscine Trial 1"/>
                <a:ea typeface="Oscine Trial 1"/>
                <a:cs typeface="Oscine Trial 1"/>
                <a:sym typeface="Oscine Trial 1"/>
              </a:rPr>
              <a:t>salaire</a:t>
            </a:r>
            <a:r>
              <a:rPr lang="en-US" sz="3000">
                <a:solidFill>
                  <a:srgbClr val="000000"/>
                </a:solidFill>
                <a:latin typeface="Oscine Trial 1"/>
                <a:ea typeface="Oscine Trial 1"/>
                <a:cs typeface="Oscine Trial 1"/>
                <a:sym typeface="Oscine Trial 1"/>
              </a:rPr>
              <a:t> de </a:t>
            </a:r>
            <a:r>
              <a:rPr lang="en-US" sz="3000" err="1">
                <a:solidFill>
                  <a:srgbClr val="000000"/>
                </a:solidFill>
                <a:latin typeface="Oscine Trial 1"/>
                <a:ea typeface="Oscine Trial 1"/>
                <a:cs typeface="Oscine Trial 1"/>
                <a:sym typeface="Oscine Trial 1"/>
              </a:rPr>
              <a:t>référence</a:t>
            </a:r>
            <a:r>
              <a:rPr lang="en-US" sz="3000">
                <a:solidFill>
                  <a:srgbClr val="000000"/>
                </a:solidFill>
                <a:latin typeface="Oscine Trial 1"/>
                <a:ea typeface="Oscine Trial 1"/>
                <a:cs typeface="Oscine Trial 1"/>
                <a:sym typeface="Oscine Trial 1"/>
              </a:rPr>
              <a:t> </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Le </a:t>
            </a:r>
            <a:r>
              <a:rPr lang="en-US" sz="3000" err="1">
                <a:solidFill>
                  <a:srgbClr val="000000"/>
                </a:solidFill>
                <a:latin typeface="Oscine Trial 1"/>
                <a:ea typeface="Oscine Trial 1"/>
                <a:cs typeface="Oscine Trial 1"/>
                <a:sym typeface="Oscine Trial 1"/>
              </a:rPr>
              <a:t>mécanisme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d'indexation</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est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utilisé</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ici</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comme</a:t>
            </a:r>
            <a:r>
              <a:rPr lang="en-US" sz="3000">
                <a:solidFill>
                  <a:srgbClr val="000000"/>
                </a:solidFill>
                <a:latin typeface="Oscine Trial 1"/>
                <a:ea typeface="Oscine Trial 1"/>
                <a:cs typeface="Oscine Trial 1"/>
                <a:sym typeface="Oscine Trial 1"/>
              </a:rPr>
              <a:t> un </a:t>
            </a:r>
            <a:r>
              <a:rPr lang="en-US" sz="3000" err="1">
                <a:solidFill>
                  <a:srgbClr val="000000"/>
                </a:solidFill>
                <a:latin typeface="Oscine Trial 1"/>
                <a:ea typeface="Oscine Trial 1"/>
                <a:cs typeface="Oscine Trial 1"/>
                <a:sym typeface="Oscine Trial 1"/>
              </a:rPr>
              <a:t>outil</a:t>
            </a:r>
            <a:r>
              <a:rPr lang="en-US" sz="3000">
                <a:solidFill>
                  <a:srgbClr val="000000"/>
                </a:solidFill>
                <a:latin typeface="Oscine Trial 1"/>
                <a:ea typeface="Oscine Trial 1"/>
                <a:cs typeface="Oscine Trial 1"/>
                <a:sym typeface="Oscine Trial 1"/>
              </a:rPr>
              <a:t> de redistribution entre les </a:t>
            </a:r>
            <a:r>
              <a:rPr lang="en-US" sz="3000" err="1">
                <a:solidFill>
                  <a:srgbClr val="000000"/>
                </a:solidFill>
                <a:latin typeface="Oscine Trial 1"/>
                <a:ea typeface="Oscine Trial 1"/>
                <a:cs typeface="Oscine Trial 1"/>
                <a:sym typeface="Oscine Trial 1"/>
              </a:rPr>
              <a:t>hauts</a:t>
            </a:r>
            <a:r>
              <a:rPr lang="en-US" sz="3000">
                <a:solidFill>
                  <a:srgbClr val="000000"/>
                </a:solidFill>
                <a:latin typeface="Oscine Trial 1"/>
                <a:ea typeface="Oscine Trial 1"/>
                <a:cs typeface="Oscine Trial 1"/>
                <a:sym typeface="Oscine Trial 1"/>
              </a:rPr>
              <a:t> et les bas </a:t>
            </a:r>
            <a:r>
              <a:rPr lang="en-US" sz="3000" err="1">
                <a:solidFill>
                  <a:srgbClr val="000000"/>
                </a:solidFill>
                <a:latin typeface="Oscine Trial 1"/>
                <a:ea typeface="Oscine Trial 1"/>
                <a:cs typeface="Oscine Trial 1"/>
                <a:sym typeface="Oscine Trial 1"/>
              </a:rPr>
              <a:t>salaires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alors</a:t>
            </a:r>
            <a:r>
              <a:rPr lang="en-US" sz="3000">
                <a:solidFill>
                  <a:srgbClr val="000000"/>
                </a:solidFill>
                <a:latin typeface="Oscine Trial 1"/>
                <a:ea typeface="Oscine Trial 1"/>
                <a:cs typeface="Oscine Trial 1"/>
                <a:sym typeface="Oscine Trial 1"/>
              </a:rPr>
              <a:t> que </a:t>
            </a:r>
            <a:r>
              <a:rPr lang="en-US" sz="3000" err="1">
                <a:solidFill>
                  <a:srgbClr val="000000"/>
                </a:solidFill>
                <a:latin typeface="Oscine Trial 1"/>
                <a:ea typeface="Oscine Trial 1"/>
                <a:cs typeface="Oscine Trial 1"/>
                <a:sym typeface="Oscine Trial 1"/>
              </a:rPr>
              <a:t>c'est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précisément</a:t>
            </a:r>
            <a:r>
              <a:rPr lang="en-US" sz="3000">
                <a:solidFill>
                  <a:srgbClr val="000000"/>
                </a:solidFill>
                <a:latin typeface="Oscine Trial 1"/>
                <a:ea typeface="Oscine Trial 1"/>
                <a:cs typeface="Oscine Trial 1"/>
                <a:sym typeface="Oscine Trial 1"/>
              </a:rPr>
              <a:t> le </a:t>
            </a:r>
            <a:r>
              <a:rPr lang="en-US" sz="3000" err="1">
                <a:solidFill>
                  <a:srgbClr val="000000"/>
                </a:solidFill>
                <a:latin typeface="Oscine Trial 1"/>
                <a:ea typeface="Oscine Trial 1"/>
                <a:cs typeface="Oscine Trial 1"/>
                <a:sym typeface="Oscine Trial 1"/>
              </a:rPr>
              <a:t>rôle</a:t>
            </a:r>
            <a:r>
              <a:rPr lang="en-US" sz="3000">
                <a:solidFill>
                  <a:srgbClr val="000000"/>
                </a:solidFill>
                <a:latin typeface="Oscine Trial 1"/>
                <a:ea typeface="Oscine Trial 1"/>
                <a:cs typeface="Oscine Trial 1"/>
                <a:sym typeface="Oscine Trial 1"/>
              </a:rPr>
              <a:t> de la </a:t>
            </a:r>
            <a:r>
              <a:rPr lang="en-US" sz="3000" err="1">
                <a:solidFill>
                  <a:srgbClr val="000000"/>
                </a:solidFill>
                <a:latin typeface="Oscine Trial 1"/>
                <a:ea typeface="Oscine Trial 1"/>
                <a:cs typeface="Oscine Trial 1"/>
                <a:sym typeface="Oscine Trial 1"/>
              </a:rPr>
              <a:t>fiscalité</a:t>
            </a:r>
            <a:r>
              <a:rPr lang="en-US" sz="3000">
                <a:solidFill>
                  <a:srgbClr val="000000"/>
                </a:solidFill>
                <a:latin typeface="Oscine Trial 1"/>
                <a:ea typeface="Oscine Trial 1"/>
                <a:cs typeface="Oscine Trial 1"/>
                <a:sym typeface="Oscine Trial 1"/>
              </a:rPr>
              <a:t>. </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p:txBody>
      </p:sp>
      <p:sp>
        <p:nvSpPr>
          <p:cNvPr id="3" name="Freeform 3"/>
          <p:cNvSpPr/>
          <p:nvPr/>
        </p:nvSpPr>
        <p:spPr>
          <a:xfrm>
            <a:off x="14702980" y="5143500"/>
            <a:ext cx="2556320" cy="4114800"/>
          </a:xfrm>
          <a:custGeom>
            <a:avLst/>
            <a:gdLst/>
            <a:ahLst/>
            <a:cxnLst/>
            <a:rect l="l" t="t" r="r" b="b"/>
            <a:pathLst>
              <a:path w="2556320" h="4114800">
                <a:moveTo>
                  <a:pt x="0" y="0"/>
                </a:moveTo>
                <a:lnTo>
                  <a:pt x="2556320" y="0"/>
                </a:lnTo>
                <a:lnTo>
                  <a:pt x="2556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4" name="Freeform 4"/>
          <p:cNvSpPr/>
          <p:nvPr/>
        </p:nvSpPr>
        <p:spPr>
          <a:xfrm>
            <a:off x="4789089" y="5827719"/>
            <a:ext cx="571361" cy="342817"/>
          </a:xfrm>
          <a:custGeom>
            <a:avLst/>
            <a:gdLst/>
            <a:ahLst/>
            <a:cxnLst/>
            <a:rect l="l" t="t" r="r" b="b"/>
            <a:pathLst>
              <a:path w="571361" h="342817">
                <a:moveTo>
                  <a:pt x="0" y="0"/>
                </a:moveTo>
                <a:lnTo>
                  <a:pt x="571361" y="0"/>
                </a:lnTo>
                <a:lnTo>
                  <a:pt x="571361" y="342817"/>
                </a:lnTo>
                <a:lnTo>
                  <a:pt x="0" y="342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BE"/>
          </a:p>
        </p:txBody>
      </p:sp>
      <p:sp>
        <p:nvSpPr>
          <p:cNvPr id="5" name="TextBox 5"/>
          <p:cNvSpPr txBox="1"/>
          <p:nvPr/>
        </p:nvSpPr>
        <p:spPr>
          <a:xfrm>
            <a:off x="1028700" y="1095375"/>
            <a:ext cx="15627418" cy="1965325"/>
          </a:xfrm>
          <a:prstGeom prst="rect">
            <a:avLst/>
          </a:prstGeom>
        </p:spPr>
        <p:txBody>
          <a:bodyPr lIns="0" tIns="0" rIns="0" bIns="0" rtlCol="0" anchor="t">
            <a:spAutoFit/>
          </a:bodyPr>
          <a:lstStyle/>
          <a:p>
            <a:pPr algn="l">
              <a:lnSpc>
                <a:spcPts val="7699"/>
              </a:lnSpc>
            </a:pPr>
            <a:r>
              <a:rPr lang="en-US" sz="6999">
                <a:solidFill>
                  <a:srgbClr val="E51B0F"/>
                </a:solidFill>
                <a:latin typeface="Oscine Trial 2"/>
                <a:ea typeface="Oscine Trial 2"/>
                <a:cs typeface="Oscine Trial 2"/>
                <a:sym typeface="Oscine Trial 2"/>
              </a:rPr>
              <a:t>INDEXATION FORFAITAIRE </a:t>
            </a:r>
          </a:p>
          <a:p>
            <a:pPr algn="l">
              <a:lnSpc>
                <a:spcPts val="7699"/>
              </a:lnSpc>
              <a:spcBef>
                <a:spcPct val="0"/>
              </a:spcBef>
            </a:pPr>
            <a:r>
              <a:rPr lang="en-US" sz="6999">
                <a:solidFill>
                  <a:srgbClr val="E51B0F"/>
                </a:solidFill>
                <a:latin typeface="Oscine Trial 2"/>
                <a:ea typeface="Oscine Trial 2"/>
                <a:cs typeface="Oscine Trial 2"/>
                <a:sym typeface="Oscine Trial 2"/>
              </a:rPr>
              <a:t>(IDENTIQUE POUR TOUS.TES) </a:t>
            </a:r>
          </a:p>
        </p:txBody>
      </p:sp>
      <p:sp>
        <p:nvSpPr>
          <p:cNvPr id="6" name="Freeform 6"/>
          <p:cNvSpPr/>
          <p:nvPr/>
        </p:nvSpPr>
        <p:spPr>
          <a:xfrm>
            <a:off x="7935985" y="6229392"/>
            <a:ext cx="571361" cy="342817"/>
          </a:xfrm>
          <a:custGeom>
            <a:avLst/>
            <a:gdLst/>
            <a:ahLst/>
            <a:cxnLst/>
            <a:rect l="l" t="t" r="r" b="b"/>
            <a:pathLst>
              <a:path w="571361" h="342817">
                <a:moveTo>
                  <a:pt x="0" y="0"/>
                </a:moveTo>
                <a:lnTo>
                  <a:pt x="571361" y="0"/>
                </a:lnTo>
                <a:lnTo>
                  <a:pt x="571361" y="342816"/>
                </a:lnTo>
                <a:lnTo>
                  <a:pt x="0" y="3428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BE"/>
          </a:p>
        </p:txBody>
      </p:sp>
      <p:sp>
        <p:nvSpPr>
          <p:cNvPr id="7" name="Freeform 7"/>
          <p:cNvSpPr/>
          <p:nvPr/>
        </p:nvSpPr>
        <p:spPr>
          <a:xfrm>
            <a:off x="7650304" y="7096167"/>
            <a:ext cx="571361" cy="342817"/>
          </a:xfrm>
          <a:custGeom>
            <a:avLst/>
            <a:gdLst/>
            <a:ahLst/>
            <a:cxnLst/>
            <a:rect l="l" t="t" r="r" b="b"/>
            <a:pathLst>
              <a:path w="571361" h="342817">
                <a:moveTo>
                  <a:pt x="0" y="0"/>
                </a:moveTo>
                <a:lnTo>
                  <a:pt x="571361" y="0"/>
                </a:lnTo>
                <a:lnTo>
                  <a:pt x="571361" y="342816"/>
                </a:lnTo>
                <a:lnTo>
                  <a:pt x="0" y="3428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BE"/>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TextBox 2"/>
          <p:cNvSpPr txBox="1"/>
          <p:nvPr/>
        </p:nvSpPr>
        <p:spPr>
          <a:xfrm>
            <a:off x="1028700" y="3257550"/>
            <a:ext cx="10972939" cy="5078313"/>
          </a:xfrm>
          <a:prstGeom prst="rect">
            <a:avLst/>
          </a:prstGeom>
        </p:spPr>
        <p:txBody>
          <a:bodyPr lIns="0" tIns="0" rIns="0" bIns="0" rtlCol="0" anchor="t">
            <a:spAutoFit/>
          </a:bodyPr>
          <a:lstStyle/>
          <a:p>
            <a:pPr algn="l">
              <a:lnSpc>
                <a:spcPts val="3300"/>
              </a:lnSpc>
              <a:spcBef>
                <a:spcPct val="0"/>
              </a:spcBef>
            </a:pPr>
            <a:r>
              <a:rPr lang="en-US" sz="3000" err="1">
                <a:solidFill>
                  <a:srgbClr val="000000"/>
                </a:solidFill>
                <a:latin typeface="Oscine Trial 1"/>
                <a:ea typeface="Oscine Trial 1"/>
                <a:cs typeface="Oscine Trial 1"/>
                <a:sym typeface="Oscine Trial 1"/>
              </a:rPr>
              <a:t>C’est</a:t>
            </a:r>
            <a:r>
              <a:rPr lang="en-US" sz="3000">
                <a:solidFill>
                  <a:srgbClr val="000000"/>
                </a:solidFill>
                <a:latin typeface="Oscine Trial 1"/>
                <a:ea typeface="Oscine Trial 1"/>
                <a:cs typeface="Oscine Trial 1"/>
                <a:sym typeface="Oscine Trial 1"/>
              </a:rPr>
              <a:t> quoi? Une nouvelle </a:t>
            </a:r>
            <a:r>
              <a:rPr lang="en-US" sz="3000" err="1">
                <a:solidFill>
                  <a:srgbClr val="000000"/>
                </a:solidFill>
                <a:latin typeface="Oscine Trial 1"/>
                <a:ea typeface="Oscine Trial 1"/>
                <a:cs typeface="Oscine Trial 1"/>
                <a:sym typeface="Oscine Trial 1"/>
              </a:rPr>
              <a:t>opération</a:t>
            </a:r>
            <a:r>
              <a:rPr lang="en-US" sz="3000">
                <a:solidFill>
                  <a:srgbClr val="000000"/>
                </a:solidFill>
                <a:latin typeface="Oscine Trial 1"/>
                <a:ea typeface="Oscine Trial 1"/>
                <a:cs typeface="Oscine Trial 1"/>
                <a:sym typeface="Oscine Trial 1"/>
              </a:rPr>
              <a:t> de </a:t>
            </a:r>
            <a:r>
              <a:rPr lang="en-US" sz="3000" err="1">
                <a:solidFill>
                  <a:srgbClr val="000000"/>
                </a:solidFill>
                <a:latin typeface="Oscine Trial 1"/>
                <a:ea typeface="Oscine Trial 1"/>
                <a:cs typeface="Oscine Trial 1"/>
                <a:sym typeface="Oscine Trial 1"/>
              </a:rPr>
              <a:t>paiement</a:t>
            </a:r>
            <a:r>
              <a:rPr lang="en-US" sz="3000">
                <a:solidFill>
                  <a:srgbClr val="000000"/>
                </a:solidFill>
                <a:latin typeface="Oscine Trial 1"/>
                <a:ea typeface="Oscine Trial 1"/>
                <a:cs typeface="Oscine Trial 1"/>
                <a:sym typeface="Oscine Trial 1"/>
              </a:rPr>
              <a:t> des </a:t>
            </a:r>
            <a:r>
              <a:rPr lang="en-US" sz="3000" err="1">
                <a:solidFill>
                  <a:srgbClr val="000000"/>
                </a:solidFill>
                <a:latin typeface="Oscine Trial 1"/>
                <a:ea typeface="Oscine Trial 1"/>
                <a:cs typeface="Oscine Trial 1"/>
                <a:sym typeface="Oscine Trial 1"/>
              </a:rPr>
              <a:t>salaires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en</a:t>
            </a:r>
            <a:r>
              <a:rPr lang="en-US" sz="3000">
                <a:solidFill>
                  <a:srgbClr val="000000"/>
                </a:solidFill>
                <a:latin typeface="Oscine Trial 1"/>
                <a:ea typeface="Oscine Trial 1"/>
                <a:cs typeface="Oscine Trial 1"/>
                <a:sym typeface="Oscine Trial 1"/>
              </a:rPr>
              <a:t> net, tout </a:t>
            </a:r>
            <a:r>
              <a:rPr lang="en-US" sz="3000" err="1">
                <a:solidFill>
                  <a:srgbClr val="000000"/>
                </a:solidFill>
                <a:latin typeface="Oscine Trial 1"/>
                <a:ea typeface="Oscine Trial 1"/>
                <a:cs typeface="Oscine Trial 1"/>
                <a:sym typeface="Oscine Trial 1"/>
              </a:rPr>
              <a:t>comme</a:t>
            </a:r>
            <a:r>
              <a:rPr lang="en-US" sz="3000">
                <a:solidFill>
                  <a:srgbClr val="000000"/>
                </a:solidFill>
                <a:latin typeface="Oscine Trial 1"/>
                <a:ea typeface="Oscine Trial 1"/>
                <a:cs typeface="Oscine Trial 1"/>
                <a:sym typeface="Oscine Trial 1"/>
              </a:rPr>
              <a:t> les </a:t>
            </a:r>
            <a:r>
              <a:rPr lang="en-US" sz="3000" err="1">
                <a:solidFill>
                  <a:srgbClr val="000000"/>
                </a:solidFill>
                <a:latin typeface="Oscine Trial 1"/>
                <a:ea typeface="Oscine Trial 1"/>
                <a:cs typeface="Oscine Trial 1"/>
                <a:sym typeface="Oscine Trial 1"/>
              </a:rPr>
              <a:t>nombreuses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formes</a:t>
            </a:r>
            <a:r>
              <a:rPr lang="en-US" sz="3000">
                <a:solidFill>
                  <a:srgbClr val="000000"/>
                </a:solidFill>
                <a:latin typeface="Oscine Trial 1"/>
                <a:ea typeface="Oscine Trial 1"/>
                <a:cs typeface="Oscine Trial 1"/>
                <a:sym typeface="Oscine Trial 1"/>
              </a:rPr>
              <a:t> alternatives de </a:t>
            </a:r>
            <a:r>
              <a:rPr lang="en-US" sz="3000" err="1">
                <a:solidFill>
                  <a:srgbClr val="000000"/>
                </a:solidFill>
                <a:latin typeface="Oscine Trial 1"/>
                <a:ea typeface="Oscine Trial 1"/>
                <a:cs typeface="Oscine Trial 1"/>
                <a:sym typeface="Oscine Trial 1"/>
              </a:rPr>
              <a:t>rémunération</a:t>
            </a:r>
            <a:r>
              <a:rPr lang="en-US" sz="3000">
                <a:solidFill>
                  <a:srgbClr val="000000"/>
                </a:solidFill>
                <a:latin typeface="Oscine Trial 1"/>
                <a:ea typeface="Oscine Trial 1"/>
                <a:cs typeface="Oscine Trial 1"/>
                <a:sym typeface="Oscine Trial 1"/>
              </a:rPr>
              <a:t>.</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r>
              <a:rPr lang="en-US" sz="3000">
                <a:solidFill>
                  <a:srgbClr val="ED3024"/>
                </a:solidFill>
                <a:latin typeface="Oscine Trial 2"/>
                <a:ea typeface="Oscine Trial 2"/>
                <a:cs typeface="Oscine Trial 2"/>
                <a:sym typeface="Oscine Trial 2"/>
              </a:rPr>
              <a:t>La position de la FGTB? CONTRE!</a:t>
            </a:r>
          </a:p>
          <a:p>
            <a:pPr algn="l">
              <a:lnSpc>
                <a:spcPts val="3300"/>
              </a:lnSpc>
              <a:spcBef>
                <a:spcPct val="0"/>
              </a:spcBef>
            </a:pPr>
            <a:endParaRPr lang="en-US" sz="3000">
              <a:solidFill>
                <a:srgbClr val="ED3024"/>
              </a:solidFill>
              <a:latin typeface="Oscine Trial 2"/>
              <a:ea typeface="Oscine Trial 2"/>
              <a:cs typeface="Oscine Trial 2"/>
              <a:sym typeface="Oscine Trial 2"/>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Si les </a:t>
            </a:r>
            <a:r>
              <a:rPr lang="en-US" sz="3000" err="1">
                <a:solidFill>
                  <a:srgbClr val="000000"/>
                </a:solidFill>
                <a:latin typeface="Oscine Trial 1"/>
                <a:ea typeface="Oscine Trial 1"/>
                <a:cs typeface="Oscine Trial 1"/>
                <a:sym typeface="Oscine Trial 1"/>
              </a:rPr>
              <a:t>salaires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bruts</a:t>
            </a:r>
            <a:r>
              <a:rPr lang="en-US" sz="3000">
                <a:solidFill>
                  <a:srgbClr val="000000"/>
                </a:solidFill>
                <a:latin typeface="Oscine Trial 1"/>
                <a:ea typeface="Oscine Trial 1"/>
                <a:cs typeface="Oscine Trial 1"/>
                <a:sym typeface="Oscine Trial 1"/>
              </a:rPr>
              <a:t> ne </a:t>
            </a:r>
            <a:r>
              <a:rPr lang="en-US" sz="3000" err="1">
                <a:solidFill>
                  <a:srgbClr val="000000"/>
                </a:solidFill>
                <a:latin typeface="Oscine Trial 1"/>
                <a:ea typeface="Oscine Trial 1"/>
                <a:cs typeface="Oscine Trial 1"/>
                <a:sym typeface="Oscine Trial 1"/>
              </a:rPr>
              <a:t>sont</a:t>
            </a:r>
            <a:r>
              <a:rPr lang="en-US" sz="3000">
                <a:solidFill>
                  <a:srgbClr val="000000"/>
                </a:solidFill>
                <a:latin typeface="Oscine Trial 1"/>
                <a:ea typeface="Oscine Trial 1"/>
                <a:cs typeface="Oscine Trial 1"/>
                <a:sym typeface="Oscine Trial 1"/>
              </a:rPr>
              <a:t> pas </a:t>
            </a:r>
            <a:r>
              <a:rPr lang="en-US" sz="3000" err="1">
                <a:solidFill>
                  <a:srgbClr val="000000"/>
                </a:solidFill>
                <a:latin typeface="Oscine Trial 1"/>
                <a:ea typeface="Oscine Trial 1"/>
                <a:cs typeface="Oscine Trial 1"/>
                <a:sym typeface="Oscine Trial 1"/>
              </a:rPr>
              <a:t>indexés</a:t>
            </a:r>
            <a:r>
              <a:rPr lang="en-US" sz="3000">
                <a:solidFill>
                  <a:srgbClr val="000000"/>
                </a:solidFill>
                <a:latin typeface="Oscine Trial 1"/>
                <a:ea typeface="Oscine Trial 1"/>
                <a:cs typeface="Oscine Trial 1"/>
                <a:sym typeface="Oscine Trial 1"/>
              </a:rPr>
              <a:t>, les </a:t>
            </a:r>
            <a:r>
              <a:rPr lang="en-US" sz="3000" err="1">
                <a:solidFill>
                  <a:srgbClr val="000000"/>
                </a:solidFill>
                <a:latin typeface="Oscine Trial 1"/>
                <a:ea typeface="Oscine Trial 1"/>
                <a:cs typeface="Oscine Trial 1"/>
                <a:sym typeface="Oscine Trial 1"/>
              </a:rPr>
              <a:t>cotisations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sociales</a:t>
            </a:r>
            <a:r>
              <a:rPr lang="en-US" sz="3000">
                <a:solidFill>
                  <a:srgbClr val="000000"/>
                </a:solidFill>
                <a:latin typeface="Oscine Trial 1"/>
                <a:ea typeface="Oscine Trial 1"/>
                <a:cs typeface="Oscine Trial 1"/>
                <a:sym typeface="Oscine Trial 1"/>
              </a:rPr>
              <a:t> et les </a:t>
            </a:r>
            <a:r>
              <a:rPr lang="en-US" sz="3000" err="1">
                <a:solidFill>
                  <a:srgbClr val="000000"/>
                </a:solidFill>
                <a:latin typeface="Oscine Trial 1"/>
                <a:ea typeface="Oscine Trial 1"/>
                <a:cs typeface="Oscine Trial 1"/>
                <a:sym typeface="Oscine Trial 1"/>
              </a:rPr>
              <a:t>recettes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fiscales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n’augmentent</a:t>
            </a:r>
            <a:r>
              <a:rPr lang="en-US" sz="3000">
                <a:solidFill>
                  <a:srgbClr val="000000"/>
                </a:solidFill>
                <a:latin typeface="Oscine Trial 1"/>
                <a:ea typeface="Oscine Trial 1"/>
                <a:cs typeface="Oscine Trial 1"/>
                <a:sym typeface="Oscine Trial 1"/>
              </a:rPr>
              <a:t> pas.</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Avec </a:t>
            </a:r>
            <a:r>
              <a:rPr lang="en-US" sz="3000" err="1">
                <a:solidFill>
                  <a:srgbClr val="000000"/>
                </a:solidFill>
                <a:latin typeface="Oscine Trial 1"/>
                <a:ea typeface="Oscine Trial 1"/>
                <a:cs typeface="Oscine Trial 1"/>
                <a:sym typeface="Oscine Trial 1"/>
              </a:rPr>
              <a:t>ce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système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l’Etat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n’y</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gagnerait</a:t>
            </a:r>
            <a:r>
              <a:rPr lang="en-US" sz="3000">
                <a:solidFill>
                  <a:srgbClr val="000000"/>
                </a:solidFill>
                <a:latin typeface="Oscine Trial 1"/>
                <a:ea typeface="Oscine Trial 1"/>
                <a:cs typeface="Oscine Trial 1"/>
                <a:sym typeface="Oscine Trial 1"/>
              </a:rPr>
              <a:t> pas grand-chose </a:t>
            </a:r>
            <a:r>
              <a:rPr lang="en-US" sz="3000" err="1">
                <a:solidFill>
                  <a:srgbClr val="000000"/>
                </a:solidFill>
                <a:latin typeface="Oscine Trial 1"/>
                <a:ea typeface="Oscine Trial 1"/>
                <a:cs typeface="Oscine Trial 1"/>
                <a:sym typeface="Oscine Trial 1"/>
              </a:rPr>
              <a:t>côté</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dépenses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mais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verrait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ses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recettes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réduites</a:t>
            </a:r>
            <a:r>
              <a:rPr lang="en-US" sz="3000">
                <a:solidFill>
                  <a:srgbClr val="000000"/>
                </a:solidFill>
                <a:latin typeface="Oscine Trial 1"/>
                <a:ea typeface="Oscine Trial 1"/>
                <a:cs typeface="Oscine Trial 1"/>
                <a:sym typeface="Oscine Trial 1"/>
              </a:rPr>
              <a:t>. </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Une </a:t>
            </a:r>
            <a:r>
              <a:rPr lang="en-US" sz="3000" err="1">
                <a:solidFill>
                  <a:srgbClr val="000000"/>
                </a:solidFill>
                <a:latin typeface="Oscine Trial 1"/>
                <a:ea typeface="Oscine Trial 1"/>
                <a:cs typeface="Oscine Trial 1"/>
                <a:sym typeface="Oscine Trial 1"/>
              </a:rPr>
              <a:t>telle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formule</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défavorise</a:t>
            </a:r>
            <a:r>
              <a:rPr lang="en-US" sz="3000">
                <a:solidFill>
                  <a:srgbClr val="000000"/>
                </a:solidFill>
                <a:latin typeface="Oscine Trial 1"/>
                <a:ea typeface="Oscine Trial 1"/>
                <a:cs typeface="Oscine Trial 1"/>
                <a:sym typeface="Oscine Trial 1"/>
              </a:rPr>
              <a:t> le </a:t>
            </a:r>
            <a:r>
              <a:rPr lang="en-US" sz="3000" err="1">
                <a:solidFill>
                  <a:srgbClr val="000000"/>
                </a:solidFill>
                <a:latin typeface="Oscine Trial 1"/>
                <a:ea typeface="Oscine Trial 1"/>
                <a:cs typeface="Oscine Trial 1"/>
                <a:sym typeface="Oscine Trial 1"/>
              </a:rPr>
              <a:t>financement</a:t>
            </a:r>
            <a:r>
              <a:rPr lang="en-US" sz="3000">
                <a:solidFill>
                  <a:srgbClr val="000000"/>
                </a:solidFill>
                <a:latin typeface="Oscine Trial 1"/>
                <a:ea typeface="Oscine Trial 1"/>
                <a:cs typeface="Oscine Trial 1"/>
                <a:sym typeface="Oscine Trial 1"/>
              </a:rPr>
              <a:t> de la </a:t>
            </a:r>
            <a:r>
              <a:rPr lang="en-US" sz="3000" err="1">
                <a:solidFill>
                  <a:srgbClr val="000000"/>
                </a:solidFill>
                <a:latin typeface="Oscine Trial 1"/>
                <a:ea typeface="Oscine Trial 1"/>
                <a:cs typeface="Oscine Trial 1"/>
                <a:sym typeface="Oscine Trial 1"/>
              </a:rPr>
              <a:t>sécurité</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sociale</a:t>
            </a:r>
            <a:r>
              <a:rPr lang="en-US" sz="3000">
                <a:solidFill>
                  <a:srgbClr val="000000"/>
                </a:solidFill>
                <a:latin typeface="Oscine Trial 1"/>
                <a:ea typeface="Oscine Trial 1"/>
                <a:cs typeface="Oscine Trial 1"/>
                <a:sym typeface="Oscine Trial 1"/>
              </a:rPr>
              <a:t>.</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p:txBody>
      </p:sp>
      <p:sp>
        <p:nvSpPr>
          <p:cNvPr id="3" name="Freeform 3"/>
          <p:cNvSpPr/>
          <p:nvPr/>
        </p:nvSpPr>
        <p:spPr>
          <a:xfrm>
            <a:off x="13951458" y="5143500"/>
            <a:ext cx="2993517" cy="4114800"/>
          </a:xfrm>
          <a:custGeom>
            <a:avLst/>
            <a:gdLst/>
            <a:ahLst/>
            <a:cxnLst/>
            <a:rect l="l" t="t" r="r" b="b"/>
            <a:pathLst>
              <a:path w="2993517" h="4114800">
                <a:moveTo>
                  <a:pt x="0" y="0"/>
                </a:moveTo>
                <a:lnTo>
                  <a:pt x="2993517" y="0"/>
                </a:lnTo>
                <a:lnTo>
                  <a:pt x="29935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4" name="Freeform 4"/>
          <p:cNvSpPr/>
          <p:nvPr/>
        </p:nvSpPr>
        <p:spPr>
          <a:xfrm>
            <a:off x="12506810" y="4223693"/>
            <a:ext cx="5385462" cy="4386907"/>
          </a:xfrm>
          <a:custGeom>
            <a:avLst/>
            <a:gdLst/>
            <a:ahLst/>
            <a:cxnLst/>
            <a:rect l="l" t="t" r="r" b="b"/>
            <a:pathLst>
              <a:path w="5385462" h="4386907">
                <a:moveTo>
                  <a:pt x="0" y="0"/>
                </a:moveTo>
                <a:lnTo>
                  <a:pt x="5385462" y="0"/>
                </a:lnTo>
                <a:lnTo>
                  <a:pt x="5385462" y="4386907"/>
                </a:lnTo>
                <a:lnTo>
                  <a:pt x="0" y="43869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BE"/>
          </a:p>
        </p:txBody>
      </p:sp>
      <p:sp>
        <p:nvSpPr>
          <p:cNvPr id="5" name="TextBox 5"/>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INDEXATION DU SALAIRE NET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028700" y="3274421"/>
            <a:ext cx="6872317" cy="4114800"/>
          </a:xfrm>
          <a:custGeom>
            <a:avLst/>
            <a:gdLst/>
            <a:ahLst/>
            <a:cxnLst/>
            <a:rect l="l" t="t" r="r" b="b"/>
            <a:pathLst>
              <a:path w="6872317" h="4114800">
                <a:moveTo>
                  <a:pt x="0" y="0"/>
                </a:moveTo>
                <a:lnTo>
                  <a:pt x="6872317" y="0"/>
                </a:lnTo>
                <a:lnTo>
                  <a:pt x="68723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grpSp>
        <p:nvGrpSpPr>
          <p:cNvPr id="3" name="Group 3"/>
          <p:cNvGrpSpPr/>
          <p:nvPr/>
        </p:nvGrpSpPr>
        <p:grpSpPr>
          <a:xfrm>
            <a:off x="9773798" y="2776615"/>
            <a:ext cx="10195206" cy="1926940"/>
            <a:chOff x="0" y="0"/>
            <a:chExt cx="2685157" cy="507507"/>
          </a:xfrm>
        </p:grpSpPr>
        <p:sp>
          <p:nvSpPr>
            <p:cNvPr id="4" name="Freeform 4"/>
            <p:cNvSpPr/>
            <p:nvPr/>
          </p:nvSpPr>
          <p:spPr>
            <a:xfrm>
              <a:off x="0" y="0"/>
              <a:ext cx="2685157" cy="507507"/>
            </a:xfrm>
            <a:custGeom>
              <a:avLst/>
              <a:gdLst/>
              <a:ahLst/>
              <a:cxnLst/>
              <a:rect l="l" t="t" r="r" b="b"/>
              <a:pathLst>
                <a:path w="2685157" h="507507">
                  <a:moveTo>
                    <a:pt x="59990" y="0"/>
                  </a:moveTo>
                  <a:lnTo>
                    <a:pt x="2625167" y="0"/>
                  </a:lnTo>
                  <a:cubicBezTo>
                    <a:pt x="2658299" y="0"/>
                    <a:pt x="2685157" y="26858"/>
                    <a:pt x="2685157" y="59990"/>
                  </a:cubicBezTo>
                  <a:lnTo>
                    <a:pt x="2685157" y="447517"/>
                  </a:lnTo>
                  <a:cubicBezTo>
                    <a:pt x="2685157" y="480648"/>
                    <a:pt x="2658299" y="507507"/>
                    <a:pt x="2625167" y="507507"/>
                  </a:cubicBezTo>
                  <a:lnTo>
                    <a:pt x="59990" y="507507"/>
                  </a:lnTo>
                  <a:cubicBezTo>
                    <a:pt x="26858" y="507507"/>
                    <a:pt x="0" y="480648"/>
                    <a:pt x="0" y="447517"/>
                  </a:cubicBezTo>
                  <a:lnTo>
                    <a:pt x="0" y="59990"/>
                  </a:lnTo>
                  <a:cubicBezTo>
                    <a:pt x="0" y="26858"/>
                    <a:pt x="26858" y="0"/>
                    <a:pt x="59990" y="0"/>
                  </a:cubicBezTo>
                  <a:close/>
                </a:path>
              </a:pathLst>
            </a:custGeom>
            <a:solidFill>
              <a:srgbClr val="E51B0F"/>
            </a:solidFill>
          </p:spPr>
          <p:txBody>
            <a:bodyPr/>
            <a:lstStyle/>
            <a:p>
              <a:endParaRPr lang="fr-BE"/>
            </a:p>
          </p:txBody>
        </p:sp>
        <p:sp>
          <p:nvSpPr>
            <p:cNvPr id="5" name="TextBox 5"/>
            <p:cNvSpPr txBox="1"/>
            <p:nvPr/>
          </p:nvSpPr>
          <p:spPr>
            <a:xfrm>
              <a:off x="0" y="-47625"/>
              <a:ext cx="2685157" cy="555132"/>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3 NOTIONS CLÉS</a:t>
            </a:r>
          </a:p>
        </p:txBody>
      </p:sp>
      <p:sp>
        <p:nvSpPr>
          <p:cNvPr id="7" name="TextBox 7"/>
          <p:cNvSpPr txBox="1"/>
          <p:nvPr/>
        </p:nvSpPr>
        <p:spPr>
          <a:xfrm>
            <a:off x="9948141" y="3062879"/>
            <a:ext cx="7742041" cy="1276350"/>
          </a:xfrm>
          <a:prstGeom prst="rect">
            <a:avLst/>
          </a:prstGeom>
        </p:spPr>
        <p:txBody>
          <a:bodyPr lIns="0" tIns="0" rIns="0" bIns="0" rtlCol="0" anchor="t">
            <a:spAutoFit/>
          </a:bodyPr>
          <a:lstStyle/>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Toucher à l’indexation automatique = perte pouvoir d’achat des travailleurs et travailleuses</a:t>
            </a:r>
          </a:p>
        </p:txBody>
      </p:sp>
      <p:grpSp>
        <p:nvGrpSpPr>
          <p:cNvPr id="8" name="Group 8"/>
          <p:cNvGrpSpPr/>
          <p:nvPr/>
        </p:nvGrpSpPr>
        <p:grpSpPr>
          <a:xfrm>
            <a:off x="9773798" y="5143500"/>
            <a:ext cx="10195206" cy="1532829"/>
            <a:chOff x="0" y="0"/>
            <a:chExt cx="2685157" cy="403708"/>
          </a:xfrm>
        </p:grpSpPr>
        <p:sp>
          <p:nvSpPr>
            <p:cNvPr id="9" name="Freeform 9"/>
            <p:cNvSpPr/>
            <p:nvPr/>
          </p:nvSpPr>
          <p:spPr>
            <a:xfrm>
              <a:off x="0" y="0"/>
              <a:ext cx="2685157" cy="403708"/>
            </a:xfrm>
            <a:custGeom>
              <a:avLst/>
              <a:gdLst/>
              <a:ahLst/>
              <a:cxnLst/>
              <a:rect l="l" t="t" r="r" b="b"/>
              <a:pathLst>
                <a:path w="2685157" h="403708">
                  <a:moveTo>
                    <a:pt x="59990" y="0"/>
                  </a:moveTo>
                  <a:lnTo>
                    <a:pt x="2625167" y="0"/>
                  </a:lnTo>
                  <a:cubicBezTo>
                    <a:pt x="2658299" y="0"/>
                    <a:pt x="2685157" y="26858"/>
                    <a:pt x="2685157" y="59990"/>
                  </a:cubicBezTo>
                  <a:lnTo>
                    <a:pt x="2685157" y="343718"/>
                  </a:lnTo>
                  <a:cubicBezTo>
                    <a:pt x="2685157" y="376849"/>
                    <a:pt x="2658299" y="403708"/>
                    <a:pt x="2625167" y="403708"/>
                  </a:cubicBezTo>
                  <a:lnTo>
                    <a:pt x="59990" y="403708"/>
                  </a:lnTo>
                  <a:cubicBezTo>
                    <a:pt x="26858" y="403708"/>
                    <a:pt x="0" y="376849"/>
                    <a:pt x="0" y="343718"/>
                  </a:cubicBezTo>
                  <a:lnTo>
                    <a:pt x="0" y="59990"/>
                  </a:lnTo>
                  <a:cubicBezTo>
                    <a:pt x="0" y="26858"/>
                    <a:pt x="26858" y="0"/>
                    <a:pt x="59990" y="0"/>
                  </a:cubicBezTo>
                  <a:close/>
                </a:path>
              </a:pathLst>
            </a:custGeom>
            <a:solidFill>
              <a:srgbClr val="E51B0F"/>
            </a:solidFill>
          </p:spPr>
          <p:txBody>
            <a:bodyPr/>
            <a:lstStyle/>
            <a:p>
              <a:endParaRPr lang="fr-BE"/>
            </a:p>
          </p:txBody>
        </p:sp>
        <p:sp>
          <p:nvSpPr>
            <p:cNvPr id="10" name="TextBox 10"/>
            <p:cNvSpPr txBox="1"/>
            <p:nvPr/>
          </p:nvSpPr>
          <p:spPr>
            <a:xfrm>
              <a:off x="0" y="-47625"/>
              <a:ext cx="2685157" cy="451333"/>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9773798" y="7111380"/>
            <a:ext cx="10195206" cy="1573241"/>
            <a:chOff x="0" y="0"/>
            <a:chExt cx="2685157" cy="414351"/>
          </a:xfrm>
        </p:grpSpPr>
        <p:sp>
          <p:nvSpPr>
            <p:cNvPr id="12" name="Freeform 12"/>
            <p:cNvSpPr/>
            <p:nvPr/>
          </p:nvSpPr>
          <p:spPr>
            <a:xfrm>
              <a:off x="0" y="0"/>
              <a:ext cx="2685157" cy="414351"/>
            </a:xfrm>
            <a:custGeom>
              <a:avLst/>
              <a:gdLst/>
              <a:ahLst/>
              <a:cxnLst/>
              <a:rect l="l" t="t" r="r" b="b"/>
              <a:pathLst>
                <a:path w="2685157" h="414351">
                  <a:moveTo>
                    <a:pt x="59990" y="0"/>
                  </a:moveTo>
                  <a:lnTo>
                    <a:pt x="2625167" y="0"/>
                  </a:lnTo>
                  <a:cubicBezTo>
                    <a:pt x="2658299" y="0"/>
                    <a:pt x="2685157" y="26858"/>
                    <a:pt x="2685157" y="59990"/>
                  </a:cubicBezTo>
                  <a:lnTo>
                    <a:pt x="2685157" y="354361"/>
                  </a:lnTo>
                  <a:cubicBezTo>
                    <a:pt x="2685157" y="387493"/>
                    <a:pt x="2658299" y="414351"/>
                    <a:pt x="2625167" y="414351"/>
                  </a:cubicBezTo>
                  <a:lnTo>
                    <a:pt x="59990" y="414351"/>
                  </a:lnTo>
                  <a:cubicBezTo>
                    <a:pt x="26858" y="414351"/>
                    <a:pt x="0" y="387493"/>
                    <a:pt x="0" y="354361"/>
                  </a:cubicBezTo>
                  <a:lnTo>
                    <a:pt x="0" y="59990"/>
                  </a:lnTo>
                  <a:cubicBezTo>
                    <a:pt x="0" y="26858"/>
                    <a:pt x="26858" y="0"/>
                    <a:pt x="59990" y="0"/>
                  </a:cubicBezTo>
                  <a:close/>
                </a:path>
              </a:pathLst>
            </a:custGeom>
            <a:solidFill>
              <a:srgbClr val="E51B0F"/>
            </a:solidFill>
          </p:spPr>
          <p:txBody>
            <a:bodyPr/>
            <a:lstStyle/>
            <a:p>
              <a:endParaRPr lang="fr-BE"/>
            </a:p>
          </p:txBody>
        </p:sp>
        <p:sp>
          <p:nvSpPr>
            <p:cNvPr id="13" name="TextBox 13"/>
            <p:cNvSpPr txBox="1"/>
            <p:nvPr/>
          </p:nvSpPr>
          <p:spPr>
            <a:xfrm>
              <a:off x="0" y="-47625"/>
              <a:ext cx="2685157" cy="461976"/>
            </a:xfrm>
            <a:prstGeom prst="rect">
              <a:avLst/>
            </a:prstGeom>
          </p:spPr>
          <p:txBody>
            <a:bodyPr lIns="50800" tIns="50800" rIns="50800" bIns="50800" rtlCol="0" anchor="ctr"/>
            <a:lstStyle/>
            <a:p>
              <a:pPr algn="ctr">
                <a:lnSpc>
                  <a:spcPts val="2800"/>
                </a:lnSpc>
              </a:pPr>
              <a:endParaRPr/>
            </a:p>
          </p:txBody>
        </p:sp>
      </p:grpSp>
      <p:sp>
        <p:nvSpPr>
          <p:cNvPr id="14" name="TextBox 14"/>
          <p:cNvSpPr txBox="1"/>
          <p:nvPr/>
        </p:nvSpPr>
        <p:spPr>
          <a:xfrm>
            <a:off x="9948141" y="5350871"/>
            <a:ext cx="8132810" cy="3371850"/>
          </a:xfrm>
          <a:prstGeom prst="rect">
            <a:avLst/>
          </a:prstGeom>
        </p:spPr>
        <p:txBody>
          <a:bodyPr lIns="0" tIns="0" rIns="0" bIns="0" rtlCol="0" anchor="t">
            <a:spAutoFit/>
          </a:bodyPr>
          <a:lstStyle/>
          <a:p>
            <a:pPr marL="647700" lvl="1" indent="-323850" algn="l">
              <a:lnSpc>
                <a:spcPts val="3300"/>
              </a:lnSpc>
              <a:buFont typeface="Arial"/>
              <a:buChar char="•"/>
            </a:pPr>
            <a:r>
              <a:rPr lang="en-US" sz="3000" err="1">
                <a:solidFill>
                  <a:srgbClr val="FFFFFF"/>
                </a:solidFill>
                <a:latin typeface="Oscine Trial 1"/>
                <a:ea typeface="Oscine Trial 1"/>
                <a:cs typeface="Oscine Trial 1"/>
                <a:sym typeface="Oscine Trial 1"/>
              </a:rPr>
              <a:t>L’indexation</a:t>
            </a:r>
            <a:r>
              <a:rPr lang="en-US" sz="3000">
                <a:solidFill>
                  <a:srgbClr val="FFFFFF"/>
                </a:solidFill>
                <a:latin typeface="Oscine Trial 1"/>
                <a:ea typeface="Oscine Trial 1"/>
                <a:cs typeface="Oscine Trial 1"/>
                <a:sym typeface="Oscine Trial 1"/>
              </a:rPr>
              <a:t> </a:t>
            </a:r>
            <a:r>
              <a:rPr lang="en-US" sz="3000" err="1">
                <a:solidFill>
                  <a:srgbClr val="FFFFFF"/>
                </a:solidFill>
                <a:latin typeface="Oscine Trial 1"/>
                <a:ea typeface="Oscine Trial 1"/>
                <a:cs typeface="Oscine Trial 1"/>
                <a:sym typeface="Oscine Trial 1"/>
              </a:rPr>
              <a:t>automatique</a:t>
            </a:r>
            <a:r>
              <a:rPr lang="en-US" sz="3000">
                <a:solidFill>
                  <a:srgbClr val="FFFFFF"/>
                </a:solidFill>
                <a:latin typeface="Oscine Trial 1"/>
                <a:ea typeface="Oscine Trial 1"/>
                <a:cs typeface="Oscine Trial 1"/>
                <a:sym typeface="Oscine Trial 1"/>
              </a:rPr>
              <a:t> </a:t>
            </a:r>
            <a:r>
              <a:rPr lang="en-US" sz="3000" err="1">
                <a:solidFill>
                  <a:srgbClr val="FFFFFF"/>
                </a:solidFill>
                <a:latin typeface="Oscine Trial 1"/>
                <a:ea typeface="Oscine Trial 1"/>
                <a:cs typeface="Oscine Trial 1"/>
                <a:sym typeface="Oscine Trial 1"/>
              </a:rPr>
              <a:t>n’est</a:t>
            </a:r>
            <a:r>
              <a:rPr lang="en-US" sz="3000">
                <a:solidFill>
                  <a:srgbClr val="FFFFFF"/>
                </a:solidFill>
                <a:latin typeface="Oscine Trial 1"/>
                <a:ea typeface="Oscine Trial 1"/>
                <a:cs typeface="Oscine Trial 1"/>
                <a:sym typeface="Oscine Trial 1"/>
              </a:rPr>
              <a:t> pas un instrument de redistribution.</a:t>
            </a:r>
          </a:p>
          <a:p>
            <a:pPr algn="l">
              <a:lnSpc>
                <a:spcPts val="3300"/>
              </a:lnSpc>
            </a:pPr>
            <a:endParaRPr lang="en-US" sz="3000">
              <a:solidFill>
                <a:srgbClr val="FFFFFF"/>
              </a:solidFill>
              <a:latin typeface="Oscine Trial 1"/>
              <a:ea typeface="Oscine Trial 1"/>
              <a:cs typeface="Oscine Trial 1"/>
              <a:sym typeface="Oscine Trial 1"/>
            </a:endParaRPr>
          </a:p>
          <a:p>
            <a:pPr algn="l">
              <a:lnSpc>
                <a:spcPts val="3300"/>
              </a:lnSpc>
            </a:pPr>
            <a:endParaRPr lang="en-US" sz="3000">
              <a:solidFill>
                <a:srgbClr val="FFFFFF"/>
              </a:solidFill>
              <a:latin typeface="Oscine Trial 1"/>
              <a:ea typeface="Oscine Trial 1"/>
              <a:cs typeface="Oscine Trial 1"/>
              <a:sym typeface="Oscine Trial 1"/>
            </a:endParaRPr>
          </a:p>
          <a:p>
            <a:pPr algn="l">
              <a:lnSpc>
                <a:spcPts val="3300"/>
              </a:lnSpc>
            </a:pPr>
            <a:endParaRPr lang="en-US" sz="3000">
              <a:solidFill>
                <a:srgbClr val="FFFFFF"/>
              </a:solidFill>
              <a:latin typeface="Oscine Trial 1"/>
              <a:ea typeface="Oscine Trial 1"/>
              <a:cs typeface="Oscine Trial 1"/>
              <a:sym typeface="Oscine Trial 1"/>
            </a:endParaRPr>
          </a:p>
          <a:p>
            <a:pPr marL="647700" lvl="1" indent="-323850" algn="l">
              <a:lnSpc>
                <a:spcPts val="3300"/>
              </a:lnSpc>
              <a:buFont typeface="Arial"/>
              <a:buChar char="•"/>
            </a:pPr>
            <a:r>
              <a:rPr lang="en-US" sz="3000" err="1">
                <a:solidFill>
                  <a:srgbClr val="FFFFFF"/>
                </a:solidFill>
                <a:latin typeface="Oscine Trial 1"/>
                <a:ea typeface="Oscine Trial 1"/>
                <a:cs typeface="Oscine Trial 1"/>
                <a:sym typeface="Oscine Trial 1"/>
              </a:rPr>
              <a:t>Toutes</a:t>
            </a:r>
            <a:r>
              <a:rPr lang="en-US" sz="3000">
                <a:solidFill>
                  <a:srgbClr val="FFFFFF"/>
                </a:solidFill>
                <a:latin typeface="Oscine Trial 1"/>
                <a:ea typeface="Oscine Trial 1"/>
                <a:cs typeface="Oscine Trial 1"/>
                <a:sym typeface="Oscine Trial 1"/>
              </a:rPr>
              <a:t> </a:t>
            </a:r>
            <a:r>
              <a:rPr lang="en-US" sz="3000" err="1">
                <a:solidFill>
                  <a:srgbClr val="FFFFFF"/>
                </a:solidFill>
                <a:latin typeface="Oscine Trial 1"/>
                <a:ea typeface="Oscine Trial 1"/>
                <a:cs typeface="Oscine Trial 1"/>
                <a:sym typeface="Oscine Trial 1"/>
              </a:rPr>
              <a:t>ces</a:t>
            </a:r>
            <a:r>
              <a:rPr lang="en-US" sz="3000">
                <a:solidFill>
                  <a:srgbClr val="FFFFFF"/>
                </a:solidFill>
                <a:latin typeface="Oscine Trial 1"/>
                <a:ea typeface="Oscine Trial 1"/>
                <a:cs typeface="Oscine Trial 1"/>
                <a:sym typeface="Oscine Trial 1"/>
              </a:rPr>
              <a:t> </a:t>
            </a:r>
            <a:r>
              <a:rPr lang="en-US" sz="3000" err="1">
                <a:solidFill>
                  <a:srgbClr val="FFFFFF"/>
                </a:solidFill>
                <a:latin typeface="Oscine Trial 1"/>
                <a:ea typeface="Oscine Trial 1"/>
                <a:cs typeface="Oscine Trial 1"/>
                <a:sym typeface="Oscine Trial 1"/>
              </a:rPr>
              <a:t>fausses</a:t>
            </a:r>
            <a:r>
              <a:rPr lang="en-US" sz="3000">
                <a:solidFill>
                  <a:srgbClr val="FFFFFF"/>
                </a:solidFill>
                <a:latin typeface="Oscine Trial 1"/>
                <a:ea typeface="Oscine Trial 1"/>
                <a:cs typeface="Oscine Trial 1"/>
                <a:sym typeface="Oscine Trial 1"/>
              </a:rPr>
              <a:t> bonnes </a:t>
            </a:r>
            <a:r>
              <a:rPr lang="en-US" sz="3000" err="1">
                <a:solidFill>
                  <a:srgbClr val="FFFFFF"/>
                </a:solidFill>
                <a:latin typeface="Oscine Trial 1"/>
                <a:ea typeface="Oscine Trial 1"/>
                <a:cs typeface="Oscine Trial 1"/>
                <a:sym typeface="Oscine Trial 1"/>
              </a:rPr>
              <a:t>idées</a:t>
            </a:r>
            <a:r>
              <a:rPr lang="en-US" sz="3000">
                <a:solidFill>
                  <a:srgbClr val="FFFFFF"/>
                </a:solidFill>
                <a:latin typeface="Oscine Trial 1"/>
                <a:ea typeface="Oscine Trial 1"/>
                <a:cs typeface="Oscine Trial 1"/>
                <a:sym typeface="Oscine Trial 1"/>
              </a:rPr>
              <a:t> </a:t>
            </a:r>
            <a:r>
              <a:rPr lang="en-US" sz="3000" err="1">
                <a:solidFill>
                  <a:srgbClr val="FFFFFF"/>
                </a:solidFill>
                <a:latin typeface="Oscine Trial 1"/>
                <a:ea typeface="Oscine Trial 1"/>
                <a:cs typeface="Oscine Trial 1"/>
                <a:sym typeface="Oscine Trial 1"/>
              </a:rPr>
              <a:t>méritent</a:t>
            </a:r>
            <a:r>
              <a:rPr lang="en-US" sz="3000">
                <a:solidFill>
                  <a:srgbClr val="FFFFFF"/>
                </a:solidFill>
                <a:latin typeface="Oscine Trial 1"/>
                <a:ea typeface="Oscine Trial 1"/>
                <a:cs typeface="Oscine Trial 1"/>
                <a:sym typeface="Oscine Trial 1"/>
              </a:rPr>
              <a:t> d’être </a:t>
            </a:r>
            <a:r>
              <a:rPr lang="en-US" sz="3000" err="1">
                <a:solidFill>
                  <a:srgbClr val="FFFFFF"/>
                </a:solidFill>
                <a:latin typeface="Oscine Trial 1"/>
                <a:ea typeface="Oscine Trial 1"/>
                <a:cs typeface="Oscine Trial 1"/>
                <a:sym typeface="Oscine Trial 1"/>
              </a:rPr>
              <a:t>connues</a:t>
            </a:r>
            <a:r>
              <a:rPr lang="en-US" sz="3000">
                <a:solidFill>
                  <a:srgbClr val="FFFFFF"/>
                </a:solidFill>
                <a:latin typeface="Oscine Trial 1"/>
                <a:ea typeface="Oscine Trial 1"/>
                <a:cs typeface="Oscine Trial 1"/>
                <a:sym typeface="Oscine Trial 1"/>
              </a:rPr>
              <a:t> et </a:t>
            </a:r>
            <a:r>
              <a:rPr lang="en-US" sz="3000" err="1">
                <a:solidFill>
                  <a:srgbClr val="FFFFFF"/>
                </a:solidFill>
                <a:latin typeface="Oscine Trial 1"/>
                <a:ea typeface="Oscine Trial 1"/>
                <a:cs typeface="Oscine Trial 1"/>
                <a:sym typeface="Oscine Trial 1"/>
              </a:rPr>
              <a:t>débattues</a:t>
            </a:r>
            <a:r>
              <a:rPr lang="en-US" sz="3000">
                <a:solidFill>
                  <a:srgbClr val="FFFFFF"/>
                </a:solidFill>
                <a:latin typeface="Oscine Trial 1"/>
                <a:ea typeface="Oscine Trial 1"/>
                <a:cs typeface="Oscine Trial 1"/>
                <a:sym typeface="Oscine Trial 1"/>
              </a:rPr>
              <a:t>.</a:t>
            </a:r>
          </a:p>
          <a:p>
            <a:pPr algn="l">
              <a:lnSpc>
                <a:spcPts val="3300"/>
              </a:lnSpc>
            </a:pPr>
            <a:endParaRPr lang="en-US" sz="3000">
              <a:solidFill>
                <a:srgbClr val="FFFFFF"/>
              </a:solidFill>
              <a:latin typeface="Oscine Trial 1"/>
              <a:ea typeface="Oscine Trial 1"/>
              <a:cs typeface="Oscine Trial 1"/>
              <a:sym typeface="Oscine Trial 1"/>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51B0F"/>
        </a:solidFill>
        <a:effectLst/>
      </p:bgPr>
    </p:bg>
    <p:spTree>
      <p:nvGrpSpPr>
        <p:cNvPr id="1" name=""/>
        <p:cNvGrpSpPr/>
        <p:nvPr/>
      </p:nvGrpSpPr>
      <p:grpSpPr>
        <a:xfrm>
          <a:off x="0" y="0"/>
          <a:ext cx="0" cy="0"/>
          <a:chOff x="0" y="0"/>
          <a:chExt cx="0" cy="0"/>
        </a:xfrm>
      </p:grpSpPr>
      <p:sp>
        <p:nvSpPr>
          <p:cNvPr id="2" name="Freeform 2"/>
          <p:cNvSpPr/>
          <p:nvPr/>
        </p:nvSpPr>
        <p:spPr>
          <a:xfrm>
            <a:off x="15653136" y="799979"/>
            <a:ext cx="2005965" cy="2057400"/>
          </a:xfrm>
          <a:custGeom>
            <a:avLst/>
            <a:gdLst/>
            <a:ahLst/>
            <a:cxnLst/>
            <a:rect l="l" t="t" r="r" b="b"/>
            <a:pathLst>
              <a:path w="2005965" h="2057400">
                <a:moveTo>
                  <a:pt x="0" y="0"/>
                </a:moveTo>
                <a:lnTo>
                  <a:pt x="2005965" y="0"/>
                </a:lnTo>
                <a:lnTo>
                  <a:pt x="2005965"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Freeform 3"/>
          <p:cNvSpPr/>
          <p:nvPr/>
        </p:nvSpPr>
        <p:spPr>
          <a:xfrm>
            <a:off x="10343901" y="7065720"/>
            <a:ext cx="7315200" cy="2852928"/>
          </a:xfrm>
          <a:custGeom>
            <a:avLst/>
            <a:gdLst/>
            <a:ahLst/>
            <a:cxnLst/>
            <a:rect l="l" t="t" r="r" b="b"/>
            <a:pathLst>
              <a:path w="7315200" h="2852928">
                <a:moveTo>
                  <a:pt x="0" y="0"/>
                </a:moveTo>
                <a:lnTo>
                  <a:pt x="7315200" y="0"/>
                </a:lnTo>
                <a:lnTo>
                  <a:pt x="7315200" y="2852928"/>
                </a:lnTo>
                <a:lnTo>
                  <a:pt x="0" y="28529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BE"/>
          </a:p>
        </p:txBody>
      </p:sp>
      <p:sp>
        <p:nvSpPr>
          <p:cNvPr id="4" name="TextBox 4"/>
          <p:cNvSpPr txBox="1"/>
          <p:nvPr/>
        </p:nvSpPr>
        <p:spPr>
          <a:xfrm>
            <a:off x="1028700" y="1095375"/>
            <a:ext cx="15627418" cy="1965325"/>
          </a:xfrm>
          <a:prstGeom prst="rect">
            <a:avLst/>
          </a:prstGeom>
        </p:spPr>
        <p:txBody>
          <a:bodyPr lIns="0" tIns="0" rIns="0" bIns="0" rtlCol="0" anchor="t">
            <a:spAutoFit/>
          </a:bodyPr>
          <a:lstStyle/>
          <a:p>
            <a:pPr algn="l">
              <a:lnSpc>
                <a:spcPts val="7699"/>
              </a:lnSpc>
            </a:pPr>
            <a:r>
              <a:rPr lang="en-US" sz="6999">
                <a:solidFill>
                  <a:srgbClr val="FFFFFF"/>
                </a:solidFill>
                <a:latin typeface="Oscine Trial 2"/>
                <a:ea typeface="Oscine Trial 2"/>
                <a:cs typeface="Oscine Trial 2"/>
                <a:sym typeface="Oscine Trial 2"/>
              </a:rPr>
              <a:t>POUR ALLER PLUS LOIN: </a:t>
            </a:r>
          </a:p>
          <a:p>
            <a:pPr algn="l">
              <a:lnSpc>
                <a:spcPts val="7699"/>
              </a:lnSpc>
              <a:spcBef>
                <a:spcPct val="0"/>
              </a:spcBef>
            </a:pPr>
            <a:r>
              <a:rPr lang="en-US" sz="6999">
                <a:solidFill>
                  <a:srgbClr val="FFFFFF"/>
                </a:solidFill>
                <a:latin typeface="Oscine Trial 2"/>
                <a:ea typeface="Oscine Trial 2"/>
                <a:cs typeface="Oscine Trial 2"/>
                <a:sym typeface="Oscine Trial 2"/>
              </a:rPr>
              <a:t>TRAVAIL DE GROUPE</a:t>
            </a:r>
          </a:p>
        </p:txBody>
      </p:sp>
      <p:sp>
        <p:nvSpPr>
          <p:cNvPr id="5" name="TextBox 5"/>
          <p:cNvSpPr txBox="1"/>
          <p:nvPr/>
        </p:nvSpPr>
        <p:spPr>
          <a:xfrm>
            <a:off x="1028700" y="4349806"/>
            <a:ext cx="11247646" cy="3371850"/>
          </a:xfrm>
          <a:prstGeom prst="rect">
            <a:avLst/>
          </a:prstGeom>
        </p:spPr>
        <p:txBody>
          <a:bodyPr lIns="0" tIns="0" rIns="0" bIns="0" rtlCol="0" anchor="t">
            <a:spAutoFit/>
          </a:bodyPr>
          <a:lstStyle/>
          <a:p>
            <a:pPr algn="l">
              <a:lnSpc>
                <a:spcPts val="3300"/>
              </a:lnSpc>
            </a:pPr>
            <a:r>
              <a:rPr lang="en-US" sz="3000">
                <a:solidFill>
                  <a:srgbClr val="FFFFFF"/>
                </a:solidFill>
                <a:latin typeface="Oscine Trial 1"/>
                <a:ea typeface="Oscine Trial 1"/>
                <a:cs typeface="Oscine Trial 1"/>
                <a:sym typeface="Oscine Trial 1"/>
              </a:rPr>
              <a:t>1) Faire explorer aux délégués le système d’indexation de leur entreprise/secteur (cela implique qu’ils se renseignent en amont dans leur entreprise).</a:t>
            </a:r>
          </a:p>
          <a:p>
            <a:pPr algn="l">
              <a:lnSpc>
                <a:spcPts val="3300"/>
              </a:lnSpc>
            </a:pPr>
            <a:r>
              <a:rPr lang="en-US" sz="3000">
                <a:solidFill>
                  <a:srgbClr val="FFFFFF"/>
                </a:solidFill>
                <a:latin typeface="Oscine Trial 1"/>
                <a:ea typeface="Oscine Trial 1"/>
                <a:cs typeface="Oscine Trial 1"/>
                <a:sym typeface="Oscine Trial 1"/>
              </a:rPr>
              <a:t>2) Travail pratique : </a:t>
            </a:r>
          </a:p>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 Quel message à propos de l’indexation aimeriez- vous transmettre à vos collègues ? </a:t>
            </a:r>
          </a:p>
          <a:p>
            <a:pPr marL="647700" lvl="1" indent="-323850" algn="l">
              <a:lnSpc>
                <a:spcPts val="3300"/>
              </a:lnSpc>
              <a:buFont typeface="Arial"/>
              <a:buChar char="•"/>
            </a:pPr>
            <a:r>
              <a:rPr lang="en-US" sz="3000">
                <a:solidFill>
                  <a:srgbClr val="FFFFFF"/>
                </a:solidFill>
                <a:latin typeface="Oscine Trial 1"/>
                <a:ea typeface="Oscine Trial 1"/>
                <a:cs typeface="Oscine Trial 1"/>
                <a:sym typeface="Oscine Trial 1"/>
              </a:rPr>
              <a:t> Comment allez-vous utiliser le matériel de campagne?</a:t>
            </a:r>
          </a:p>
          <a:p>
            <a:pPr algn="l">
              <a:lnSpc>
                <a:spcPts val="3300"/>
              </a:lnSpc>
              <a:spcBef>
                <a:spcPct val="0"/>
              </a:spcBef>
            </a:pPr>
            <a:endParaRPr lang="en-US" sz="3000">
              <a:solidFill>
                <a:srgbClr val="FFFFFF"/>
              </a:solidFill>
              <a:latin typeface="Oscine Trial 1"/>
              <a:ea typeface="Oscine Trial 1"/>
              <a:cs typeface="Oscine Trial 1"/>
              <a:sym typeface="Oscine Trial 1"/>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5062104" y="5143500"/>
            <a:ext cx="2422588" cy="4114800"/>
          </a:xfrm>
          <a:custGeom>
            <a:avLst/>
            <a:gdLst/>
            <a:ahLst/>
            <a:cxnLst/>
            <a:rect l="l" t="t" r="r" b="b"/>
            <a:pathLst>
              <a:path w="2422588" h="4114800">
                <a:moveTo>
                  <a:pt x="0" y="0"/>
                </a:moveTo>
                <a:lnTo>
                  <a:pt x="2422588" y="0"/>
                </a:lnTo>
                <a:lnTo>
                  <a:pt x="24225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grpSp>
        <p:nvGrpSpPr>
          <p:cNvPr id="3" name="Group 3"/>
          <p:cNvGrpSpPr/>
          <p:nvPr/>
        </p:nvGrpSpPr>
        <p:grpSpPr>
          <a:xfrm>
            <a:off x="0" y="2451100"/>
            <a:ext cx="4082592" cy="4944035"/>
            <a:chOff x="0" y="0"/>
            <a:chExt cx="5443455" cy="6592046"/>
          </a:xfrm>
        </p:grpSpPr>
        <p:sp>
          <p:nvSpPr>
            <p:cNvPr id="4" name="Freeform 4"/>
            <p:cNvSpPr/>
            <p:nvPr/>
          </p:nvSpPr>
          <p:spPr>
            <a:xfrm rot="-580379">
              <a:off x="225157" y="268134"/>
              <a:ext cx="3443028" cy="2971371"/>
            </a:xfrm>
            <a:custGeom>
              <a:avLst/>
              <a:gdLst/>
              <a:ahLst/>
              <a:cxnLst/>
              <a:rect l="l" t="t" r="r" b="b"/>
              <a:pathLst>
                <a:path w="3443028" h="2971371">
                  <a:moveTo>
                    <a:pt x="0" y="0"/>
                  </a:moveTo>
                  <a:lnTo>
                    <a:pt x="3443028" y="0"/>
                  </a:lnTo>
                  <a:lnTo>
                    <a:pt x="3443028" y="2971372"/>
                  </a:lnTo>
                  <a:lnTo>
                    <a:pt x="0" y="297137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fr-BE"/>
            </a:p>
          </p:txBody>
        </p:sp>
        <p:sp>
          <p:nvSpPr>
            <p:cNvPr id="5" name="Freeform 5"/>
            <p:cNvSpPr/>
            <p:nvPr/>
          </p:nvSpPr>
          <p:spPr>
            <a:xfrm rot="570157">
              <a:off x="2570350" y="1729670"/>
              <a:ext cx="2645984" cy="2971371"/>
            </a:xfrm>
            <a:custGeom>
              <a:avLst/>
              <a:gdLst/>
              <a:ahLst/>
              <a:cxnLst/>
              <a:rect l="l" t="t" r="r" b="b"/>
              <a:pathLst>
                <a:path w="2645984" h="2971371">
                  <a:moveTo>
                    <a:pt x="0" y="0"/>
                  </a:moveTo>
                  <a:lnTo>
                    <a:pt x="2645983" y="0"/>
                  </a:lnTo>
                  <a:lnTo>
                    <a:pt x="2645983" y="2971372"/>
                  </a:lnTo>
                  <a:lnTo>
                    <a:pt x="0" y="297137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fr-BE"/>
            </a:p>
          </p:txBody>
        </p:sp>
        <p:sp>
          <p:nvSpPr>
            <p:cNvPr id="6" name="Freeform 6"/>
            <p:cNvSpPr/>
            <p:nvPr/>
          </p:nvSpPr>
          <p:spPr>
            <a:xfrm>
              <a:off x="481395" y="3620675"/>
              <a:ext cx="2930550" cy="2971371"/>
            </a:xfrm>
            <a:custGeom>
              <a:avLst/>
              <a:gdLst/>
              <a:ahLst/>
              <a:cxnLst/>
              <a:rect l="l" t="t" r="r" b="b"/>
              <a:pathLst>
                <a:path w="2930550" h="2971371">
                  <a:moveTo>
                    <a:pt x="0" y="0"/>
                  </a:moveTo>
                  <a:lnTo>
                    <a:pt x="2930551" y="0"/>
                  </a:lnTo>
                  <a:lnTo>
                    <a:pt x="2930551" y="2971371"/>
                  </a:lnTo>
                  <a:lnTo>
                    <a:pt x="0" y="2971371"/>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fr-BE"/>
            </a:p>
          </p:txBody>
        </p:sp>
      </p:grpSp>
      <p:sp>
        <p:nvSpPr>
          <p:cNvPr id="7" name="TextBox 7"/>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82F18"/>
                </a:solidFill>
                <a:latin typeface="Oscine Trial 2"/>
                <a:ea typeface="Oscine Trial 2"/>
                <a:cs typeface="Oscine Trial 2"/>
                <a:sym typeface="Oscine Trial 2"/>
              </a:rPr>
              <a:t>POUR ALLER PLUS LOIN: LECTURES</a:t>
            </a:r>
          </a:p>
        </p:txBody>
      </p:sp>
      <p:sp>
        <p:nvSpPr>
          <p:cNvPr id="8" name="TextBox 8"/>
          <p:cNvSpPr txBox="1"/>
          <p:nvPr/>
        </p:nvSpPr>
        <p:spPr>
          <a:xfrm>
            <a:off x="4577451" y="2565400"/>
            <a:ext cx="11247646" cy="6692900"/>
          </a:xfrm>
          <a:prstGeom prst="rect">
            <a:avLst/>
          </a:prstGeom>
        </p:spPr>
        <p:txBody>
          <a:bodyPr lIns="0" tIns="0" rIns="0" bIns="0" rtlCol="0" anchor="t">
            <a:spAutoFit/>
          </a:bodyPr>
          <a:lstStyle/>
          <a:p>
            <a:pPr algn="l">
              <a:lnSpc>
                <a:spcPts val="4399"/>
              </a:lnSpc>
            </a:pPr>
            <a:r>
              <a:rPr lang="en-US" sz="3999">
                <a:solidFill>
                  <a:srgbClr val="000000"/>
                </a:solidFill>
                <a:latin typeface="Oscine Trial 2"/>
                <a:ea typeface="Oscine Trial 2"/>
                <a:cs typeface="Oscine Trial 2"/>
                <a:sym typeface="Oscine Trial 2"/>
              </a:rPr>
              <a:t>Brochures FGTB</a:t>
            </a:r>
          </a:p>
          <a:p>
            <a:pPr marL="647700" lvl="1" indent="-323850" algn="l">
              <a:lnSpc>
                <a:spcPts val="3300"/>
              </a:lnSpc>
              <a:buFont typeface="Arial"/>
              <a:buChar char="•"/>
            </a:pPr>
            <a:r>
              <a:rPr lang="en-US" sz="3000" u="sng">
                <a:solidFill>
                  <a:srgbClr val="000000"/>
                </a:solidFill>
                <a:latin typeface="Oscine Trial 1"/>
                <a:ea typeface="Oscine Trial 1"/>
                <a:cs typeface="Oscine Trial 1"/>
                <a:sym typeface="Oscine Trial 1"/>
                <a:hlinkClick r:id="rId7" tooltip="https://fgtb.be/publication/lindexation-des-salaires-belges-faq"/>
              </a:rPr>
              <a:t>https://fgtb.be/publication/lindexation-des-salaires-belges-faq</a:t>
            </a:r>
          </a:p>
          <a:p>
            <a:pPr marL="647700" lvl="1" indent="-323850" algn="l">
              <a:lnSpc>
                <a:spcPts val="3300"/>
              </a:lnSpc>
              <a:buFont typeface="Arial"/>
              <a:buChar char="•"/>
            </a:pPr>
            <a:r>
              <a:rPr lang="en-US" sz="3000" u="sng">
                <a:solidFill>
                  <a:srgbClr val="000000"/>
                </a:solidFill>
                <a:latin typeface="Oscine Trial 1"/>
                <a:ea typeface="Oscine Trial 1"/>
                <a:cs typeface="Oscine Trial 1"/>
                <a:sym typeface="Oscine Trial 1"/>
                <a:hlinkClick r:id="rId8" tooltip="https://fgtb.be/publication/les-100-ans-de-lindex-en-10-points-cles"/>
              </a:rPr>
              <a:t>https://fgtb.be/publication/les-100-ans-de-lindex-en-10-points-cles</a:t>
            </a:r>
          </a:p>
          <a:p>
            <a:pPr marL="647700" lvl="1" indent="-323850" algn="l">
              <a:lnSpc>
                <a:spcPts val="3300"/>
              </a:lnSpc>
              <a:buFont typeface="Arial"/>
              <a:buChar char="•"/>
            </a:pPr>
            <a:r>
              <a:rPr lang="en-US" sz="3000" u="sng">
                <a:solidFill>
                  <a:srgbClr val="000000"/>
                </a:solidFill>
                <a:latin typeface="Oscine Trial 1"/>
                <a:ea typeface="Oscine Trial 1"/>
                <a:cs typeface="Oscine Trial 1"/>
                <a:sym typeface="Oscine Trial 1"/>
                <a:hlinkClick r:id="rId9" tooltip="https://fgtb.be/publication/tout-savoir-sur-lindex"/>
              </a:rPr>
              <a:t>https://fgtb.be/publication/tout-savoir-sur-lindex</a:t>
            </a:r>
          </a:p>
          <a:p>
            <a:pPr algn="l">
              <a:lnSpc>
                <a:spcPts val="3849"/>
              </a:lnSpc>
            </a:pPr>
            <a:endParaRPr lang="en-US" sz="3000" u="sng">
              <a:solidFill>
                <a:srgbClr val="000000"/>
              </a:solidFill>
              <a:latin typeface="Oscine Trial 1"/>
              <a:ea typeface="Oscine Trial 1"/>
              <a:cs typeface="Oscine Trial 1"/>
              <a:sym typeface="Oscine Trial 1"/>
              <a:hlinkClick r:id="rId9" tooltip="https://fgtb.be/publication/tout-savoir-sur-lindex"/>
            </a:endParaRPr>
          </a:p>
          <a:p>
            <a:pPr algn="l">
              <a:lnSpc>
                <a:spcPts val="3849"/>
              </a:lnSpc>
            </a:pPr>
            <a:r>
              <a:rPr lang="en-US" sz="3499">
                <a:solidFill>
                  <a:srgbClr val="000000"/>
                </a:solidFill>
                <a:latin typeface="Oscine Trial 2"/>
                <a:ea typeface="Oscine Trial 2"/>
                <a:cs typeface="Oscine Trial 2"/>
                <a:sym typeface="Oscine Trial 2"/>
              </a:rPr>
              <a:t>Brochure SPF Economie: </a:t>
            </a:r>
          </a:p>
          <a:p>
            <a:pPr algn="l">
              <a:lnSpc>
                <a:spcPts val="3300"/>
              </a:lnSpc>
            </a:pPr>
            <a:endParaRPr lang="en-US" sz="3499">
              <a:solidFill>
                <a:srgbClr val="000000"/>
              </a:solidFill>
              <a:latin typeface="Oscine Trial 2"/>
              <a:ea typeface="Oscine Trial 2"/>
              <a:cs typeface="Oscine Trial 2"/>
              <a:sym typeface="Oscine Trial 2"/>
            </a:endParaRPr>
          </a:p>
          <a:p>
            <a:pPr algn="l">
              <a:lnSpc>
                <a:spcPts val="3300"/>
              </a:lnSpc>
            </a:pPr>
            <a:r>
              <a:rPr lang="en-US" sz="3000" u="sng">
                <a:solidFill>
                  <a:srgbClr val="000000"/>
                </a:solidFill>
                <a:latin typeface="Oscine Trial 1"/>
                <a:ea typeface="Oscine Trial 1"/>
                <a:cs typeface="Oscine Trial 1"/>
                <a:sym typeface="Oscine Trial 1"/>
                <a:hlinkClick r:id="rId10" tooltip="https://statbel.fgov.be/sites/default/files/files/documents/Consumptieprijzen/3.1%20Consumptieprijsindex/Brochure%20d%E2%80%99information%20%E2%80%93%20M%C3%A9thodologie%20valable%20jusqu%E2%80%99en%202018.pdf"/>
              </a:rPr>
              <a:t>Brochure d’information – Méthodologie valable jusqu’en 2018.pdf</a:t>
            </a:r>
          </a:p>
          <a:p>
            <a:pPr algn="l">
              <a:lnSpc>
                <a:spcPts val="3300"/>
              </a:lnSpc>
            </a:pPr>
            <a:endParaRPr lang="en-US" sz="3000" u="sng">
              <a:solidFill>
                <a:srgbClr val="000000"/>
              </a:solidFill>
              <a:latin typeface="Oscine Trial 1"/>
              <a:ea typeface="Oscine Trial 1"/>
              <a:cs typeface="Oscine Trial 1"/>
              <a:sym typeface="Oscine Trial 1"/>
              <a:hlinkClick r:id="rId10" tooltip="https://statbel.fgov.be/sites/default/files/files/documents/Consumptieprijzen/3.1%20Consumptieprijsindex/Brochure%20d%E2%80%99information%20%E2%80%93%20M%C3%A9thodologie%20valable%20jusqu%E2%80%99en%202018.pdf"/>
            </a:endParaRPr>
          </a:p>
          <a:p>
            <a:pPr algn="l">
              <a:lnSpc>
                <a:spcPts val="3849"/>
              </a:lnSpc>
            </a:pPr>
            <a:r>
              <a:rPr lang="en-US" sz="3499">
                <a:solidFill>
                  <a:srgbClr val="000000"/>
                </a:solidFill>
                <a:latin typeface="Oscine Trial 2"/>
                <a:ea typeface="Oscine Trial 2"/>
                <a:cs typeface="Oscine Trial 2"/>
                <a:sym typeface="Oscine Trial 2"/>
              </a:rPr>
              <a:t>Informations mensuelles du SPF Economie</a:t>
            </a:r>
          </a:p>
          <a:p>
            <a:pPr algn="l">
              <a:lnSpc>
                <a:spcPts val="3849"/>
              </a:lnSpc>
            </a:pPr>
            <a:endParaRPr lang="en-US" sz="3499">
              <a:solidFill>
                <a:srgbClr val="000000"/>
              </a:solidFill>
              <a:latin typeface="Oscine Trial 2"/>
              <a:ea typeface="Oscine Trial 2"/>
              <a:cs typeface="Oscine Trial 2"/>
              <a:sym typeface="Oscine Trial 2"/>
            </a:endParaRPr>
          </a:p>
          <a:p>
            <a:pPr algn="l">
              <a:lnSpc>
                <a:spcPts val="3300"/>
              </a:lnSpc>
            </a:pPr>
            <a:r>
              <a:rPr lang="en-US" sz="3000" u="sng">
                <a:solidFill>
                  <a:srgbClr val="000000"/>
                </a:solidFill>
                <a:latin typeface="Oscine Trial 1"/>
                <a:ea typeface="Oscine Trial 1"/>
                <a:cs typeface="Oscine Trial 1"/>
                <a:sym typeface="Oscine Trial 1"/>
                <a:hlinkClick r:id="rId11" tooltip="https://statbel.fgov.be/fr/nouvelles/nouvelles-adaptations-lindice-des-prix-la-consommation-partir-de-2026"/>
              </a:rPr>
              <a:t>https://statbel.fgov.be/fr/nouvelles/nouvelles-adaptations-lindice-des-prix-la-consommation-partir-de-2026</a:t>
            </a:r>
          </a:p>
          <a:p>
            <a:pPr algn="l">
              <a:lnSpc>
                <a:spcPts val="3300"/>
              </a:lnSpc>
            </a:pPr>
            <a:endParaRPr lang="en-US" sz="3000" u="sng">
              <a:solidFill>
                <a:srgbClr val="000000"/>
              </a:solidFill>
              <a:latin typeface="Oscine Trial 1"/>
              <a:ea typeface="Oscine Trial 1"/>
              <a:cs typeface="Oscine Trial 1"/>
              <a:sym typeface="Oscine Trial 1"/>
              <a:hlinkClick r:id="rId11" tooltip="https://statbel.fgov.be/fr/nouvelles/nouvelles-adaptations-lindice-des-prix-la-consommation-partir-de-2026"/>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TextBox 2"/>
          <p:cNvSpPr txBox="1"/>
          <p:nvPr/>
        </p:nvSpPr>
        <p:spPr>
          <a:xfrm>
            <a:off x="1028700" y="2385356"/>
            <a:ext cx="11247646" cy="6305550"/>
          </a:xfrm>
          <a:prstGeom prst="rect">
            <a:avLst/>
          </a:prstGeom>
        </p:spPr>
        <p:txBody>
          <a:bodyPr lIns="0" tIns="0" rIns="0" bIns="0" rtlCol="0" anchor="t">
            <a:spAutoFit/>
          </a:bodyPr>
          <a:lstStyle/>
          <a:p>
            <a:pPr algn="l">
              <a:lnSpc>
                <a:spcPts val="3300"/>
              </a:lnSpc>
            </a:pPr>
            <a:r>
              <a:rPr lang="en-US" sz="3000">
                <a:solidFill>
                  <a:srgbClr val="000000"/>
                </a:solidFill>
                <a:latin typeface="Oscine Trial 2"/>
                <a:ea typeface="Oscine Trial 2"/>
                <a:cs typeface="Oscine Trial 2"/>
                <a:sym typeface="Oscine Trial 2"/>
              </a:rPr>
              <a:t>Brochure SPF </a:t>
            </a:r>
            <a:r>
              <a:rPr lang="en-US" sz="3000" err="1">
                <a:solidFill>
                  <a:srgbClr val="000000"/>
                </a:solidFill>
                <a:latin typeface="Oscine Trial 2"/>
                <a:ea typeface="Oscine Trial 2"/>
                <a:cs typeface="Oscine Trial 2"/>
                <a:sym typeface="Oscine Trial 2"/>
              </a:rPr>
              <a:t>Economie</a:t>
            </a:r>
            <a:endParaRPr lang="en-US" sz="3000">
              <a:solidFill>
                <a:srgbClr val="000000"/>
              </a:solidFill>
              <a:latin typeface="Oscine Trial 2"/>
              <a:ea typeface="Oscine Trial 2"/>
              <a:cs typeface="Oscine Trial 2"/>
              <a:sym typeface="Oscine Trial 2"/>
            </a:endParaRPr>
          </a:p>
          <a:p>
            <a:pPr algn="l">
              <a:lnSpc>
                <a:spcPts val="3300"/>
              </a:lnSpc>
            </a:pPr>
            <a:endParaRPr lang="en-US" sz="3000">
              <a:solidFill>
                <a:srgbClr val="000000"/>
              </a:solidFill>
              <a:latin typeface="Oscine Trial 2"/>
              <a:ea typeface="Oscine Trial 2"/>
              <a:cs typeface="Oscine Trial 2"/>
              <a:sym typeface="Oscine Trial 2"/>
            </a:endParaRPr>
          </a:p>
          <a:p>
            <a:pPr algn="l">
              <a:lnSpc>
                <a:spcPts val="3300"/>
              </a:lnSpc>
            </a:pPr>
            <a:r>
              <a:rPr lang="en-US" sz="3000" u="sng">
                <a:solidFill>
                  <a:srgbClr val="000000"/>
                </a:solidFill>
                <a:latin typeface="Oscine Trial 1"/>
                <a:ea typeface="Oscine Trial 1"/>
                <a:cs typeface="Oscine Trial 1"/>
                <a:sym typeface="Oscine Trial 1"/>
                <a:hlinkClick r:id="rId2" tooltip="https://statbel.fgov.be/sites/default/files/files/documents/Consumptieprijzen/3.1%20Consumptieprijsindex/Brochure%20d%E2%80%99information%20%E2%80%93%20M%C3%A9thodologie%20valable%20jusqu%E2%80%99en%202018.pdf"/>
              </a:rPr>
              <a:t>Brochure </a:t>
            </a:r>
            <a:r>
              <a:rPr lang="en-US" sz="3000" u="sng" err="1">
                <a:solidFill>
                  <a:srgbClr val="000000"/>
                </a:solidFill>
                <a:latin typeface="Oscine Trial 1"/>
                <a:ea typeface="Oscine Trial 1"/>
                <a:cs typeface="Oscine Trial 1"/>
                <a:sym typeface="Oscine Trial 1"/>
                <a:hlinkClick r:id="rId2" tooltip="https://statbel.fgov.be/sites/default/files/files/documents/Consumptieprijzen/3.1%20Consumptieprijsindex/Brochure%20d%E2%80%99information%20%E2%80%93%20M%C3%A9thodologie%20valable%20jusqu%E2%80%99en%202018.pdf"/>
              </a:rPr>
              <a:t>d’information</a:t>
            </a:r>
            <a:r>
              <a:rPr lang="en-US" sz="3000" u="sng">
                <a:solidFill>
                  <a:srgbClr val="000000"/>
                </a:solidFill>
                <a:latin typeface="Oscine Trial 1"/>
                <a:ea typeface="Oscine Trial 1"/>
                <a:cs typeface="Oscine Trial 1"/>
                <a:sym typeface="Oscine Trial 1"/>
                <a:hlinkClick r:id="rId2" tooltip="https://statbel.fgov.be/sites/default/files/files/documents/Consumptieprijzen/3.1%20Consumptieprijsindex/Brochure%20d%E2%80%99information%20%E2%80%93%20M%C3%A9thodologie%20valable%20jusqu%E2%80%99en%202018.pdf"/>
              </a:rPr>
              <a:t> – </a:t>
            </a:r>
            <a:r>
              <a:rPr lang="en-US" sz="3000" u="sng" err="1">
                <a:solidFill>
                  <a:srgbClr val="000000"/>
                </a:solidFill>
                <a:latin typeface="Oscine Trial 1"/>
                <a:ea typeface="Oscine Trial 1"/>
                <a:cs typeface="Oscine Trial 1"/>
                <a:sym typeface="Oscine Trial 1"/>
                <a:hlinkClick r:id="rId2" tooltip="https://statbel.fgov.be/sites/default/files/files/documents/Consumptieprijzen/3.1%20Consumptieprijsindex/Brochure%20d%E2%80%99information%20%E2%80%93%20M%C3%A9thodologie%20valable%20jusqu%E2%80%99en%202018.pdf"/>
              </a:rPr>
              <a:t>Méthodologie</a:t>
            </a:r>
            <a:r>
              <a:rPr lang="en-US" sz="3000" u="sng">
                <a:solidFill>
                  <a:srgbClr val="000000"/>
                </a:solidFill>
                <a:latin typeface="Oscine Trial 1"/>
                <a:ea typeface="Oscine Trial 1"/>
                <a:cs typeface="Oscine Trial 1"/>
                <a:sym typeface="Oscine Trial 1"/>
                <a:hlinkClick r:id="rId2" tooltip="https://statbel.fgov.be/sites/default/files/files/documents/Consumptieprijzen/3.1%20Consumptieprijsindex/Brochure%20d%E2%80%99information%20%E2%80%93%20M%C3%A9thodologie%20valable%20jusqu%E2%80%99en%202018.pdf"/>
              </a:rPr>
              <a:t> </a:t>
            </a:r>
            <a:r>
              <a:rPr lang="en-US" sz="3000" u="sng" err="1">
                <a:solidFill>
                  <a:srgbClr val="000000"/>
                </a:solidFill>
                <a:latin typeface="Oscine Trial 1"/>
                <a:ea typeface="Oscine Trial 1"/>
                <a:cs typeface="Oscine Trial 1"/>
                <a:sym typeface="Oscine Trial 1"/>
                <a:hlinkClick r:id="rId2" tooltip="https://statbel.fgov.be/sites/default/files/files/documents/Consumptieprijzen/3.1%20Consumptieprijsindex/Brochure%20d%E2%80%99information%20%E2%80%93%20M%C3%A9thodologie%20valable%20jusqu%E2%80%99en%202018.pdf"/>
              </a:rPr>
              <a:t>valable</a:t>
            </a:r>
            <a:r>
              <a:rPr lang="en-US" sz="3000" u="sng">
                <a:solidFill>
                  <a:srgbClr val="000000"/>
                </a:solidFill>
                <a:latin typeface="Oscine Trial 1"/>
                <a:ea typeface="Oscine Trial 1"/>
                <a:cs typeface="Oscine Trial 1"/>
                <a:sym typeface="Oscine Trial 1"/>
                <a:hlinkClick r:id="rId2" tooltip="https://statbel.fgov.be/sites/default/files/files/documents/Consumptieprijzen/3.1%20Consumptieprijsindex/Brochure%20d%E2%80%99information%20%E2%80%93%20M%C3%A9thodologie%20valable%20jusqu%E2%80%99en%202018.pdf"/>
              </a:rPr>
              <a:t> </a:t>
            </a:r>
            <a:r>
              <a:rPr lang="en-US" sz="3000" u="sng" err="1">
                <a:solidFill>
                  <a:srgbClr val="000000"/>
                </a:solidFill>
                <a:latin typeface="Oscine Trial 1"/>
                <a:ea typeface="Oscine Trial 1"/>
                <a:cs typeface="Oscine Trial 1"/>
                <a:sym typeface="Oscine Trial 1"/>
                <a:hlinkClick r:id="rId2" tooltip="https://statbel.fgov.be/sites/default/files/files/documents/Consumptieprijzen/3.1%20Consumptieprijsindex/Brochure%20d%E2%80%99information%20%E2%80%93%20M%C3%A9thodologie%20valable%20jusqu%E2%80%99en%202018.pdf"/>
              </a:rPr>
              <a:t>jusqu’en</a:t>
            </a:r>
            <a:r>
              <a:rPr lang="en-US" sz="3000" u="sng">
                <a:solidFill>
                  <a:srgbClr val="000000"/>
                </a:solidFill>
                <a:latin typeface="Oscine Trial 1"/>
                <a:ea typeface="Oscine Trial 1"/>
                <a:cs typeface="Oscine Trial 1"/>
                <a:sym typeface="Oscine Trial 1"/>
                <a:hlinkClick r:id="rId2" tooltip="https://statbel.fgov.be/sites/default/files/files/documents/Consumptieprijzen/3.1%20Consumptieprijsindex/Brochure%20d%E2%80%99information%20%E2%80%93%20M%C3%A9thodologie%20valable%20jusqu%E2%80%99en%202018.pdf"/>
              </a:rPr>
              <a:t> 2018.pdf</a:t>
            </a:r>
          </a:p>
          <a:p>
            <a:pPr algn="l">
              <a:lnSpc>
                <a:spcPts val="3300"/>
              </a:lnSpc>
            </a:pPr>
            <a:endParaRPr lang="en-US" sz="3000" u="sng">
              <a:solidFill>
                <a:srgbClr val="000000"/>
              </a:solidFill>
              <a:latin typeface="Oscine Trial 1"/>
              <a:ea typeface="Oscine Trial 1"/>
              <a:cs typeface="Oscine Trial 1"/>
              <a:sym typeface="Oscine Trial 1"/>
              <a:hlinkClick r:id="rId2" tooltip="https://statbel.fgov.be/sites/default/files/files/documents/Consumptieprijzen/3.1%20Consumptieprijsindex/Brochure%20d%E2%80%99information%20%E2%80%93%20M%C3%A9thodologie%20valable%20jusqu%E2%80%99en%202018.pdf"/>
            </a:endParaRPr>
          </a:p>
          <a:p>
            <a:pPr algn="l">
              <a:lnSpc>
                <a:spcPts val="3300"/>
              </a:lnSpc>
            </a:pPr>
            <a:r>
              <a:rPr lang="en-US" sz="3000" err="1">
                <a:solidFill>
                  <a:srgbClr val="000000"/>
                </a:solidFill>
                <a:latin typeface="Oscine Trial 2"/>
                <a:ea typeface="Oscine Trial 2"/>
                <a:cs typeface="Oscine Trial 2"/>
                <a:sym typeface="Oscine Trial 2"/>
              </a:rPr>
              <a:t>Informations</a:t>
            </a:r>
            <a:r>
              <a:rPr lang="en-US" sz="3000">
                <a:solidFill>
                  <a:srgbClr val="000000"/>
                </a:solidFill>
                <a:latin typeface="Oscine Trial 2"/>
                <a:ea typeface="Oscine Trial 2"/>
                <a:cs typeface="Oscine Trial 2"/>
                <a:sym typeface="Oscine Trial 2"/>
              </a:rPr>
              <a:t> du SPF </a:t>
            </a:r>
            <a:r>
              <a:rPr lang="en-US" sz="3000" err="1">
                <a:solidFill>
                  <a:srgbClr val="000000"/>
                </a:solidFill>
                <a:latin typeface="Oscine Trial 2"/>
                <a:ea typeface="Oscine Trial 2"/>
                <a:cs typeface="Oscine Trial 2"/>
                <a:sym typeface="Oscine Trial 2"/>
              </a:rPr>
              <a:t>Economie</a:t>
            </a:r>
            <a:r>
              <a:rPr lang="en-US" sz="3000">
                <a:solidFill>
                  <a:srgbClr val="000000"/>
                </a:solidFill>
                <a:latin typeface="Oscine Trial 2"/>
                <a:ea typeface="Oscine Trial 2"/>
                <a:cs typeface="Oscine Trial 2"/>
                <a:sym typeface="Oscine Trial 2"/>
              </a:rPr>
              <a:t> </a:t>
            </a:r>
          </a:p>
          <a:p>
            <a:pPr algn="l">
              <a:lnSpc>
                <a:spcPts val="3300"/>
              </a:lnSpc>
            </a:pPr>
            <a:endParaRPr lang="en-US" sz="3000">
              <a:solidFill>
                <a:srgbClr val="000000"/>
              </a:solidFill>
              <a:latin typeface="Oscine Trial 2"/>
              <a:ea typeface="Oscine Trial 2"/>
              <a:cs typeface="Oscine Trial 2"/>
              <a:sym typeface="Oscine Trial 2"/>
            </a:endParaRPr>
          </a:p>
          <a:p>
            <a:pPr algn="l">
              <a:lnSpc>
                <a:spcPts val="3300"/>
              </a:lnSpc>
            </a:pPr>
            <a:r>
              <a:rPr lang="en-US" sz="3000" u="sng">
                <a:solidFill>
                  <a:srgbClr val="000000"/>
                </a:solidFill>
                <a:latin typeface="Oscine Trial 1"/>
                <a:ea typeface="Oscine Trial 1"/>
                <a:cs typeface="Oscine Trial 1"/>
                <a:sym typeface="Oscine Trial 1"/>
                <a:hlinkClick r:id="rId3" tooltip="https://statbel.fgov.be/fr/nouvelles/nouvelles-adaptations-lindice-des-prix-la-consommation-partir-de-2026"/>
              </a:rPr>
              <a:t>https://statbel.fgov.be/fr/nouvelles/nouvelles-adaptations-lindice-des-prix-la-consommation-partir-de-2026</a:t>
            </a:r>
          </a:p>
          <a:p>
            <a:pPr algn="l">
              <a:lnSpc>
                <a:spcPts val="3300"/>
              </a:lnSpc>
            </a:pPr>
            <a:endParaRPr lang="en-US" sz="3000" u="sng">
              <a:solidFill>
                <a:srgbClr val="000000"/>
              </a:solidFill>
              <a:latin typeface="Oscine Trial 1"/>
              <a:ea typeface="Oscine Trial 1"/>
              <a:cs typeface="Oscine Trial 1"/>
              <a:sym typeface="Oscine Trial 1"/>
              <a:hlinkClick r:id="rId3" tooltip="https://statbel.fgov.be/fr/nouvelles/nouvelles-adaptations-lindice-des-prix-la-consommation-partir-de-2026"/>
            </a:endParaRPr>
          </a:p>
          <a:p>
            <a:pPr algn="l">
              <a:lnSpc>
                <a:spcPts val="3300"/>
              </a:lnSpc>
            </a:pPr>
            <a:r>
              <a:rPr lang="en-US" sz="3000" err="1">
                <a:solidFill>
                  <a:srgbClr val="000000"/>
                </a:solidFill>
                <a:latin typeface="Oscine Trial 2"/>
                <a:ea typeface="Oscine Trial 2"/>
                <a:cs typeface="Oscine Trial 2"/>
                <a:sym typeface="Oscine Trial 2"/>
              </a:rPr>
              <a:t>Informations</a:t>
            </a:r>
            <a:r>
              <a:rPr lang="en-US" sz="3000">
                <a:solidFill>
                  <a:srgbClr val="000000"/>
                </a:solidFill>
                <a:latin typeface="Oscine Trial 2"/>
                <a:ea typeface="Oscine Trial 2"/>
                <a:cs typeface="Oscine Trial 2"/>
                <a:sym typeface="Oscine Trial 2"/>
              </a:rPr>
              <a:t> SPF Emploi</a:t>
            </a:r>
          </a:p>
          <a:p>
            <a:pPr algn="l">
              <a:lnSpc>
                <a:spcPts val="3300"/>
              </a:lnSpc>
            </a:pPr>
            <a:endParaRPr lang="en-US" sz="3000">
              <a:solidFill>
                <a:srgbClr val="000000"/>
              </a:solidFill>
              <a:latin typeface="Oscine Trial 2"/>
              <a:ea typeface="Oscine Trial 2"/>
              <a:cs typeface="Oscine Trial 2"/>
              <a:sym typeface="Oscine Trial 2"/>
            </a:endParaRPr>
          </a:p>
          <a:p>
            <a:pPr algn="l">
              <a:lnSpc>
                <a:spcPts val="3300"/>
              </a:lnSpc>
            </a:pPr>
            <a:r>
              <a:rPr lang="en-US" sz="3000" err="1">
                <a:solidFill>
                  <a:srgbClr val="000000"/>
                </a:solidFill>
                <a:latin typeface="Oscine Trial 1"/>
                <a:ea typeface="Oscine Trial 1"/>
                <a:cs typeface="Oscine Trial 1"/>
                <a:sym typeface="Oscine Trial 1"/>
              </a:rPr>
              <a:t>Recueil</a:t>
            </a:r>
            <a:r>
              <a:rPr lang="en-US" sz="3000">
                <a:solidFill>
                  <a:srgbClr val="000000"/>
                </a:solidFill>
                <a:latin typeface="Oscine Trial 1"/>
                <a:ea typeface="Oscine Trial 1"/>
                <a:cs typeface="Oscine Trial 1"/>
                <a:sym typeface="Oscine Trial 1"/>
              </a:rPr>
              <a:t> des CCT </a:t>
            </a:r>
            <a:r>
              <a:rPr lang="en-US" sz="3000" err="1">
                <a:solidFill>
                  <a:srgbClr val="000000"/>
                </a:solidFill>
                <a:latin typeface="Oscine Trial 1"/>
                <a:ea typeface="Oscine Trial 1"/>
                <a:cs typeface="Oscine Trial 1"/>
                <a:sym typeface="Oscine Trial 1"/>
              </a:rPr>
              <a:t>sectorielles</a:t>
            </a:r>
            <a:r>
              <a:rPr lang="en-US" sz="3000">
                <a:solidFill>
                  <a:srgbClr val="000000"/>
                </a:solidFill>
                <a:latin typeface="Oscine Trial 1"/>
                <a:ea typeface="Oscine Trial 1"/>
                <a:cs typeface="Oscine Trial 1"/>
                <a:sym typeface="Oscine Trial 1"/>
              </a:rPr>
              <a:t> :</a:t>
            </a:r>
          </a:p>
          <a:p>
            <a:pPr algn="l">
              <a:lnSpc>
                <a:spcPts val="3300"/>
              </a:lnSpc>
            </a:pPr>
            <a:r>
              <a:rPr lang="en-US" sz="3000" u="sng">
                <a:solidFill>
                  <a:srgbClr val="000000"/>
                </a:solidFill>
                <a:latin typeface="Oscine Trial 1"/>
                <a:ea typeface="Oscine Trial 1"/>
                <a:cs typeface="Oscine Trial 1"/>
                <a:sym typeface="Oscine Trial 1"/>
              </a:rPr>
              <a:t>https://emploi.belgique.be/fr/themes/commissions-paritaires-et-</a:t>
            </a:r>
            <a:r>
              <a:rPr lang="en-US" sz="3000" u="sng">
                <a:solidFill>
                  <a:srgbClr val="000000"/>
                </a:solidFill>
                <a:latin typeface="Oscine Trial 1"/>
                <a:ea typeface="Oscine Trial 1"/>
                <a:cs typeface="Oscine Trial 1"/>
                <a:sym typeface="Oscine Trial 1"/>
                <a:hlinkClick r:id="rId4" tooltip="https://emploi.belgique.be/fr/themes/commissions-paritaires-et-conventions-collectives-de-travail-cct/conventions-collectives-3"/>
              </a:rPr>
              <a:t>conventions-collectives-de-travail-cct/conventions-collectives-3</a:t>
            </a:r>
          </a:p>
          <a:p>
            <a:pPr algn="l">
              <a:lnSpc>
                <a:spcPts val="3300"/>
              </a:lnSpc>
            </a:pPr>
            <a:endParaRPr lang="en-US" sz="3000" u="sng">
              <a:solidFill>
                <a:srgbClr val="000000"/>
              </a:solidFill>
              <a:latin typeface="Oscine Trial 1"/>
              <a:ea typeface="Oscine Trial 1"/>
              <a:cs typeface="Oscine Trial 1"/>
              <a:sym typeface="Oscine Trial 1"/>
              <a:hlinkClick r:id="rId4" tooltip="https://emploi.belgique.be/fr/themes/commissions-paritaires-et-conventions-collectives-de-travail-cct/conventions-collectives-3"/>
            </a:endParaRPr>
          </a:p>
        </p:txBody>
      </p:sp>
      <p:sp>
        <p:nvSpPr>
          <p:cNvPr id="3" name="Freeform 3"/>
          <p:cNvSpPr/>
          <p:nvPr/>
        </p:nvSpPr>
        <p:spPr>
          <a:xfrm>
            <a:off x="14313019" y="6956518"/>
            <a:ext cx="2946281" cy="2301782"/>
          </a:xfrm>
          <a:custGeom>
            <a:avLst/>
            <a:gdLst/>
            <a:ahLst/>
            <a:cxnLst/>
            <a:rect l="l" t="t" r="r" b="b"/>
            <a:pathLst>
              <a:path w="2946281" h="2301782">
                <a:moveTo>
                  <a:pt x="0" y="0"/>
                </a:moveTo>
                <a:lnTo>
                  <a:pt x="2946281" y="0"/>
                </a:lnTo>
                <a:lnTo>
                  <a:pt x="2946281" y="2301782"/>
                </a:lnTo>
                <a:lnTo>
                  <a:pt x="0" y="230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BE"/>
          </a:p>
        </p:txBody>
      </p:sp>
      <p:sp>
        <p:nvSpPr>
          <p:cNvPr id="4" name="TextBox 4"/>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82F18"/>
                </a:solidFill>
                <a:latin typeface="Oscine Trial 2"/>
                <a:ea typeface="Oscine Trial 2"/>
                <a:cs typeface="Oscine Trial 2"/>
                <a:sym typeface="Oscine Trial 2"/>
              </a:rPr>
              <a:t>POUR ALLER PLUS LOIN: LECTURES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028700" y="3012774"/>
            <a:ext cx="7827571" cy="5997876"/>
          </a:xfrm>
          <a:custGeom>
            <a:avLst/>
            <a:gdLst/>
            <a:ahLst/>
            <a:cxnLst/>
            <a:rect l="l" t="t" r="r" b="b"/>
            <a:pathLst>
              <a:path w="7827571" h="5997876">
                <a:moveTo>
                  <a:pt x="0" y="0"/>
                </a:moveTo>
                <a:lnTo>
                  <a:pt x="7827571" y="0"/>
                </a:lnTo>
                <a:lnTo>
                  <a:pt x="7827571" y="5997876"/>
                </a:lnTo>
                <a:lnTo>
                  <a:pt x="0" y="5997876"/>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BE"/>
          </a:p>
        </p:txBody>
      </p:sp>
      <p:sp>
        <p:nvSpPr>
          <p:cNvPr id="3" name="Freeform 3"/>
          <p:cNvSpPr/>
          <p:nvPr/>
        </p:nvSpPr>
        <p:spPr>
          <a:xfrm>
            <a:off x="9144000" y="2222073"/>
            <a:ext cx="8390709" cy="2076701"/>
          </a:xfrm>
          <a:custGeom>
            <a:avLst/>
            <a:gdLst/>
            <a:ahLst/>
            <a:cxnLst/>
            <a:rect l="l" t="t" r="r" b="b"/>
            <a:pathLst>
              <a:path w="8390709" h="2076701">
                <a:moveTo>
                  <a:pt x="0" y="0"/>
                </a:moveTo>
                <a:lnTo>
                  <a:pt x="8390709" y="0"/>
                </a:lnTo>
                <a:lnTo>
                  <a:pt x="8390709" y="2076701"/>
                </a:lnTo>
                <a:lnTo>
                  <a:pt x="0" y="2076701"/>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fr-BE"/>
          </a:p>
        </p:txBody>
      </p:sp>
      <p:sp>
        <p:nvSpPr>
          <p:cNvPr id="4" name="Freeform 4"/>
          <p:cNvSpPr/>
          <p:nvPr/>
        </p:nvSpPr>
        <p:spPr>
          <a:xfrm>
            <a:off x="9144000" y="4558585"/>
            <a:ext cx="8390709" cy="4415611"/>
          </a:xfrm>
          <a:custGeom>
            <a:avLst/>
            <a:gdLst/>
            <a:ahLst/>
            <a:cxnLst/>
            <a:rect l="l" t="t" r="r" b="b"/>
            <a:pathLst>
              <a:path w="8390709" h="4415611">
                <a:moveTo>
                  <a:pt x="0" y="0"/>
                </a:moveTo>
                <a:lnTo>
                  <a:pt x="8390709" y="0"/>
                </a:lnTo>
                <a:lnTo>
                  <a:pt x="8390709" y="4415611"/>
                </a:lnTo>
                <a:lnTo>
                  <a:pt x="0" y="441561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fr-BE"/>
          </a:p>
        </p:txBody>
      </p:sp>
      <p:sp>
        <p:nvSpPr>
          <p:cNvPr id="5" name="Freeform 5"/>
          <p:cNvSpPr/>
          <p:nvPr/>
        </p:nvSpPr>
        <p:spPr>
          <a:xfrm rot="-1449354">
            <a:off x="7390529" y="2015742"/>
            <a:ext cx="1687930" cy="681502"/>
          </a:xfrm>
          <a:custGeom>
            <a:avLst/>
            <a:gdLst/>
            <a:ahLst/>
            <a:cxnLst/>
            <a:rect l="l" t="t" r="r" b="b"/>
            <a:pathLst>
              <a:path w="1687930" h="681502">
                <a:moveTo>
                  <a:pt x="0" y="0"/>
                </a:moveTo>
                <a:lnTo>
                  <a:pt x="1687930" y="0"/>
                </a:lnTo>
                <a:lnTo>
                  <a:pt x="1687930" y="681501"/>
                </a:lnTo>
                <a:lnTo>
                  <a:pt x="0" y="6815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BE"/>
          </a:p>
        </p:txBody>
      </p:sp>
      <p:sp>
        <p:nvSpPr>
          <p:cNvPr id="6" name="Freeform 6"/>
          <p:cNvSpPr/>
          <p:nvPr/>
        </p:nvSpPr>
        <p:spPr>
          <a:xfrm rot="-740490" flipH="1">
            <a:off x="15846779" y="2672023"/>
            <a:ext cx="1050120" cy="423986"/>
          </a:xfrm>
          <a:custGeom>
            <a:avLst/>
            <a:gdLst/>
            <a:ahLst/>
            <a:cxnLst/>
            <a:rect l="l" t="t" r="r" b="b"/>
            <a:pathLst>
              <a:path w="1050120" h="423986">
                <a:moveTo>
                  <a:pt x="1050120" y="0"/>
                </a:moveTo>
                <a:lnTo>
                  <a:pt x="0" y="0"/>
                </a:lnTo>
                <a:lnTo>
                  <a:pt x="0" y="423986"/>
                </a:lnTo>
                <a:lnTo>
                  <a:pt x="1050120" y="423986"/>
                </a:lnTo>
                <a:lnTo>
                  <a:pt x="105012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BE"/>
          </a:p>
        </p:txBody>
      </p:sp>
      <p:sp>
        <p:nvSpPr>
          <p:cNvPr id="7" name="TextBox 7"/>
          <p:cNvSpPr txBox="1"/>
          <p:nvPr/>
        </p:nvSpPr>
        <p:spPr>
          <a:xfrm>
            <a:off x="9144000" y="1662111"/>
            <a:ext cx="1818132" cy="306705"/>
          </a:xfrm>
          <a:prstGeom prst="rect">
            <a:avLst/>
          </a:prstGeom>
        </p:spPr>
        <p:txBody>
          <a:bodyPr lIns="0" tIns="0" rIns="0" bIns="0" rtlCol="0" anchor="t">
            <a:spAutoFit/>
          </a:bodyPr>
          <a:lstStyle/>
          <a:p>
            <a:pPr algn="ctr">
              <a:lnSpc>
                <a:spcPts val="2520"/>
              </a:lnSpc>
            </a:pPr>
            <a:r>
              <a:rPr lang="en-US" sz="1800">
                <a:solidFill>
                  <a:srgbClr val="000000"/>
                </a:solidFill>
                <a:latin typeface="Oscine Trial 3"/>
                <a:ea typeface="Oscine Trial 3"/>
                <a:cs typeface="Oscine Trial 3"/>
                <a:sym typeface="Oscine Trial 3"/>
              </a:rPr>
              <a:t>Onglet “Chiffres”</a:t>
            </a:r>
          </a:p>
        </p:txBody>
      </p:sp>
      <p:sp>
        <p:nvSpPr>
          <p:cNvPr id="8" name="TextBox 8"/>
          <p:cNvSpPr txBox="1"/>
          <p:nvPr/>
        </p:nvSpPr>
        <p:spPr>
          <a:xfrm>
            <a:off x="990712" y="1130616"/>
            <a:ext cx="7243782" cy="1695450"/>
          </a:xfrm>
          <a:prstGeom prst="rect">
            <a:avLst/>
          </a:prstGeom>
        </p:spPr>
        <p:txBody>
          <a:bodyPr lIns="0" tIns="0" rIns="0" bIns="0" rtlCol="0" anchor="t">
            <a:spAutoFit/>
          </a:bodyPr>
          <a:lstStyle/>
          <a:p>
            <a:pPr algn="l">
              <a:lnSpc>
                <a:spcPts val="3300"/>
              </a:lnSpc>
              <a:spcBef>
                <a:spcPct val="0"/>
              </a:spcBef>
            </a:pPr>
            <a:r>
              <a:rPr lang="en-US" sz="3000">
                <a:solidFill>
                  <a:srgbClr val="000000"/>
                </a:solidFill>
                <a:latin typeface="Oscine Trial 1"/>
                <a:ea typeface="Oscine Trial 1"/>
                <a:cs typeface="Oscine Trial 1"/>
                <a:sym typeface="Oscine Trial 1"/>
              </a:rPr>
              <a:t>Informations mensuelles du SPF Economie : https://statbel.fgov.be/fr/themes/prix-la-consommation/indice-des-prix-la-consommation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Freeform 2"/>
          <p:cNvSpPr/>
          <p:nvPr/>
        </p:nvSpPr>
        <p:spPr>
          <a:xfrm>
            <a:off x="1028700" y="3941456"/>
            <a:ext cx="12773199" cy="5316844"/>
          </a:xfrm>
          <a:custGeom>
            <a:avLst/>
            <a:gdLst/>
            <a:ahLst/>
            <a:cxnLst/>
            <a:rect l="l" t="t" r="r" b="b"/>
            <a:pathLst>
              <a:path w="12773199" h="5316844">
                <a:moveTo>
                  <a:pt x="0" y="0"/>
                </a:moveTo>
                <a:lnTo>
                  <a:pt x="12773199" y="0"/>
                </a:lnTo>
                <a:lnTo>
                  <a:pt x="12773199" y="5316844"/>
                </a:lnTo>
                <a:lnTo>
                  <a:pt x="0" y="5316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Freeform 3"/>
          <p:cNvSpPr/>
          <p:nvPr/>
        </p:nvSpPr>
        <p:spPr>
          <a:xfrm rot="874643">
            <a:off x="12820608" y="1040644"/>
            <a:ext cx="5506268" cy="3465710"/>
          </a:xfrm>
          <a:custGeom>
            <a:avLst/>
            <a:gdLst/>
            <a:ahLst/>
            <a:cxnLst/>
            <a:rect l="l" t="t" r="r" b="b"/>
            <a:pathLst>
              <a:path w="5506268" h="3465710">
                <a:moveTo>
                  <a:pt x="0" y="0"/>
                </a:moveTo>
                <a:lnTo>
                  <a:pt x="5506268" y="0"/>
                </a:lnTo>
                <a:lnTo>
                  <a:pt x="5506268" y="3465710"/>
                </a:lnTo>
                <a:lnTo>
                  <a:pt x="0" y="3465710"/>
                </a:lnTo>
                <a:lnTo>
                  <a:pt x="0" y="0"/>
                </a:lnTo>
                <a:close/>
              </a:path>
            </a:pathLst>
          </a:custGeom>
          <a:blipFill>
            <a:blip r:embed="rId4"/>
            <a:stretch>
              <a:fillRect/>
            </a:stretch>
          </a:blipFill>
        </p:spPr>
        <p:txBody>
          <a:bodyPr/>
          <a:lstStyle/>
          <a:p>
            <a:endParaRPr lang="fr-B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1B12"/>
        </a:solidFill>
        <a:effectLst/>
      </p:bgPr>
    </p:bg>
    <p:spTree>
      <p:nvGrpSpPr>
        <p:cNvPr id="1" name=""/>
        <p:cNvGrpSpPr/>
        <p:nvPr/>
      </p:nvGrpSpPr>
      <p:grpSpPr>
        <a:xfrm>
          <a:off x="0" y="0"/>
          <a:ext cx="0" cy="0"/>
          <a:chOff x="0" y="0"/>
          <a:chExt cx="0" cy="0"/>
        </a:xfrm>
      </p:grpSpPr>
      <p:grpSp>
        <p:nvGrpSpPr>
          <p:cNvPr id="2" name="Group 2"/>
          <p:cNvGrpSpPr/>
          <p:nvPr/>
        </p:nvGrpSpPr>
        <p:grpSpPr>
          <a:xfrm>
            <a:off x="3536515" y="2640878"/>
            <a:ext cx="11795990" cy="6222385"/>
            <a:chOff x="0" y="0"/>
            <a:chExt cx="15727986" cy="8296513"/>
          </a:xfrm>
        </p:grpSpPr>
        <p:sp>
          <p:nvSpPr>
            <p:cNvPr id="3" name="Freeform 3"/>
            <p:cNvSpPr/>
            <p:nvPr/>
          </p:nvSpPr>
          <p:spPr>
            <a:xfrm>
              <a:off x="0" y="0"/>
              <a:ext cx="15727986" cy="8296513"/>
            </a:xfrm>
            <a:custGeom>
              <a:avLst/>
              <a:gdLst/>
              <a:ahLst/>
              <a:cxnLst/>
              <a:rect l="l" t="t" r="r" b="b"/>
              <a:pathLst>
                <a:path w="15727986" h="8296513">
                  <a:moveTo>
                    <a:pt x="0" y="0"/>
                  </a:moveTo>
                  <a:lnTo>
                    <a:pt x="15727986" y="0"/>
                  </a:lnTo>
                  <a:lnTo>
                    <a:pt x="15727986" y="8296513"/>
                  </a:lnTo>
                  <a:lnTo>
                    <a:pt x="0" y="829651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fr-BE"/>
            </a:p>
          </p:txBody>
        </p:sp>
        <p:sp>
          <p:nvSpPr>
            <p:cNvPr id="4" name="TextBox 4"/>
            <p:cNvSpPr txBox="1"/>
            <p:nvPr/>
          </p:nvSpPr>
          <p:spPr>
            <a:xfrm>
              <a:off x="851131" y="612373"/>
              <a:ext cx="2539659" cy="1749212"/>
            </a:xfrm>
            <a:prstGeom prst="rect">
              <a:avLst/>
            </a:prstGeom>
          </p:spPr>
          <p:txBody>
            <a:bodyPr lIns="0" tIns="0" rIns="0" bIns="0" rtlCol="0" anchor="t">
              <a:spAutoFit/>
            </a:bodyPr>
            <a:lstStyle/>
            <a:p>
              <a:pPr marL="0" lvl="0" indent="0" algn="ctr">
                <a:lnSpc>
                  <a:spcPts val="10936"/>
                </a:lnSpc>
                <a:spcBef>
                  <a:spcPct val="0"/>
                </a:spcBef>
              </a:pPr>
              <a:r>
                <a:rPr lang="en-US" sz="7811">
                  <a:solidFill>
                    <a:srgbClr val="FFFFFF"/>
                  </a:solidFill>
                  <a:latin typeface="HelloFont ID DaoCaoRen KR"/>
                  <a:ea typeface="HelloFont ID DaoCaoRen KR"/>
                  <a:cs typeface="HelloFont ID DaoCaoRen KR"/>
                  <a:sym typeface="HelloFont ID DaoCaoRen KR"/>
                </a:rPr>
                <a:t>Prix</a:t>
              </a:r>
            </a:p>
          </p:txBody>
        </p:sp>
        <p:sp>
          <p:nvSpPr>
            <p:cNvPr id="5" name="TextBox 5"/>
            <p:cNvSpPr txBox="1"/>
            <p:nvPr/>
          </p:nvSpPr>
          <p:spPr>
            <a:xfrm>
              <a:off x="9028410" y="650473"/>
              <a:ext cx="5391677" cy="1351033"/>
            </a:xfrm>
            <a:prstGeom prst="rect">
              <a:avLst/>
            </a:prstGeom>
          </p:spPr>
          <p:txBody>
            <a:bodyPr lIns="0" tIns="0" rIns="0" bIns="0" rtlCol="0" anchor="t">
              <a:spAutoFit/>
            </a:bodyPr>
            <a:lstStyle/>
            <a:p>
              <a:pPr marL="0" lvl="0" indent="0" algn="ctr">
                <a:lnSpc>
                  <a:spcPts val="8505"/>
                </a:lnSpc>
                <a:spcBef>
                  <a:spcPct val="0"/>
                </a:spcBef>
              </a:pPr>
              <a:r>
                <a:rPr lang="en-US" sz="6075">
                  <a:solidFill>
                    <a:srgbClr val="FFFFFF"/>
                  </a:solidFill>
                  <a:latin typeface="HelloFont ID DaoCaoRen KR"/>
                  <a:ea typeface="HelloFont ID DaoCaoRen KR"/>
                  <a:cs typeface="HelloFont ID DaoCaoRen KR"/>
                  <a:sym typeface="HelloFont ID DaoCaoRen KR"/>
                </a:rPr>
                <a:t>indice-pivot</a:t>
              </a:r>
            </a:p>
          </p:txBody>
        </p:sp>
        <p:sp>
          <p:nvSpPr>
            <p:cNvPr id="6" name="TextBox 6"/>
            <p:cNvSpPr txBox="1"/>
            <p:nvPr/>
          </p:nvSpPr>
          <p:spPr>
            <a:xfrm rot="-339748">
              <a:off x="1399918" y="2559583"/>
              <a:ext cx="4883797" cy="1351033"/>
            </a:xfrm>
            <a:prstGeom prst="rect">
              <a:avLst/>
            </a:prstGeom>
          </p:spPr>
          <p:txBody>
            <a:bodyPr lIns="0" tIns="0" rIns="0" bIns="0" rtlCol="0" anchor="t">
              <a:spAutoFit/>
            </a:bodyPr>
            <a:lstStyle/>
            <a:p>
              <a:pPr marL="0" lvl="0" indent="0" algn="ctr">
                <a:lnSpc>
                  <a:spcPts val="8505"/>
                </a:lnSpc>
                <a:spcBef>
                  <a:spcPct val="0"/>
                </a:spcBef>
              </a:pPr>
              <a:r>
                <a:rPr lang="en-US" sz="6075">
                  <a:solidFill>
                    <a:srgbClr val="FFFFFF"/>
                  </a:solidFill>
                  <a:latin typeface="HelloFont ID DaoCaoRen KR"/>
                  <a:ea typeface="HelloFont ID DaoCaoRen KR"/>
                  <a:cs typeface="HelloFont ID DaoCaoRen KR"/>
                  <a:sym typeface="HelloFont ID DaoCaoRen KR"/>
                </a:rPr>
                <a:t>salaires</a:t>
              </a:r>
            </a:p>
          </p:txBody>
        </p:sp>
        <p:sp>
          <p:nvSpPr>
            <p:cNvPr id="7" name="TextBox 7"/>
            <p:cNvSpPr txBox="1"/>
            <p:nvPr/>
          </p:nvSpPr>
          <p:spPr>
            <a:xfrm rot="256284">
              <a:off x="7644441" y="6052809"/>
              <a:ext cx="7155235" cy="934030"/>
            </a:xfrm>
            <a:prstGeom prst="rect">
              <a:avLst/>
            </a:prstGeom>
          </p:spPr>
          <p:txBody>
            <a:bodyPr lIns="0" tIns="0" rIns="0" bIns="0" rtlCol="0" anchor="t">
              <a:spAutoFit/>
            </a:bodyPr>
            <a:lstStyle/>
            <a:p>
              <a:pPr marL="0" lvl="0" indent="0" algn="ctr">
                <a:lnSpc>
                  <a:spcPts val="5879"/>
                </a:lnSpc>
                <a:spcBef>
                  <a:spcPct val="0"/>
                </a:spcBef>
              </a:pPr>
              <a:r>
                <a:rPr lang="en-US" sz="4199">
                  <a:solidFill>
                    <a:srgbClr val="FFFFFF"/>
                  </a:solidFill>
                  <a:latin typeface="HelloFont ID DaoCaoRen KR"/>
                  <a:ea typeface="HelloFont ID DaoCaoRen KR"/>
                  <a:cs typeface="HelloFont ID DaoCaoRen KR"/>
                  <a:sym typeface="HelloFont ID DaoCaoRen KR"/>
                </a:rPr>
                <a:t>biens &amp; services</a:t>
              </a:r>
            </a:p>
          </p:txBody>
        </p:sp>
        <p:sp>
          <p:nvSpPr>
            <p:cNvPr id="8" name="TextBox 8"/>
            <p:cNvSpPr txBox="1"/>
            <p:nvPr/>
          </p:nvSpPr>
          <p:spPr>
            <a:xfrm rot="-367135">
              <a:off x="282555" y="5187156"/>
              <a:ext cx="6203272" cy="1351033"/>
            </a:xfrm>
            <a:prstGeom prst="rect">
              <a:avLst/>
            </a:prstGeom>
          </p:spPr>
          <p:txBody>
            <a:bodyPr lIns="0" tIns="0" rIns="0" bIns="0" rtlCol="0" anchor="t">
              <a:spAutoFit/>
            </a:bodyPr>
            <a:lstStyle/>
            <a:p>
              <a:pPr marL="0" lvl="0" indent="0" algn="ctr">
                <a:lnSpc>
                  <a:spcPts val="8505"/>
                </a:lnSpc>
                <a:spcBef>
                  <a:spcPct val="0"/>
                </a:spcBef>
              </a:pPr>
              <a:r>
                <a:rPr lang="en-US" sz="6075">
                  <a:solidFill>
                    <a:srgbClr val="FFFFFF"/>
                  </a:solidFill>
                  <a:latin typeface="HelloFont ID DaoCaoRen KR"/>
                  <a:ea typeface="HelloFont ID DaoCaoRen KR"/>
                  <a:cs typeface="HelloFont ID DaoCaoRen KR"/>
                  <a:sym typeface="HelloFont ID DaoCaoRen KR"/>
                </a:rPr>
                <a:t>automatique</a:t>
              </a:r>
            </a:p>
          </p:txBody>
        </p:sp>
        <p:sp>
          <p:nvSpPr>
            <p:cNvPr id="9" name="TextBox 9"/>
            <p:cNvSpPr txBox="1"/>
            <p:nvPr/>
          </p:nvSpPr>
          <p:spPr>
            <a:xfrm rot="-367135">
              <a:off x="10338367" y="2803779"/>
              <a:ext cx="4046016" cy="886158"/>
            </a:xfrm>
            <a:prstGeom prst="rect">
              <a:avLst/>
            </a:prstGeom>
          </p:spPr>
          <p:txBody>
            <a:bodyPr lIns="0" tIns="0" rIns="0" bIns="0" rtlCol="0" anchor="t">
              <a:spAutoFit/>
            </a:bodyPr>
            <a:lstStyle/>
            <a:p>
              <a:pPr marL="0" lvl="0" indent="0" algn="ctr">
                <a:lnSpc>
                  <a:spcPts val="5547"/>
                </a:lnSpc>
                <a:spcBef>
                  <a:spcPct val="0"/>
                </a:spcBef>
              </a:pPr>
              <a:r>
                <a:rPr lang="en-US" sz="3962">
                  <a:solidFill>
                    <a:srgbClr val="FFFFFF"/>
                  </a:solidFill>
                  <a:latin typeface="HelloFont ID DaoCaoRen KR"/>
                  <a:ea typeface="HelloFont ID DaoCaoRen KR"/>
                  <a:cs typeface="HelloFont ID DaoCaoRen KR"/>
                  <a:sym typeface="HelloFont ID DaoCaoRen KR"/>
                </a:rPr>
                <a:t>saut d’index</a:t>
              </a:r>
            </a:p>
          </p:txBody>
        </p:sp>
        <p:sp>
          <p:nvSpPr>
            <p:cNvPr id="10" name="TextBox 10"/>
            <p:cNvSpPr txBox="1"/>
            <p:nvPr/>
          </p:nvSpPr>
          <p:spPr>
            <a:xfrm rot="-367135">
              <a:off x="8966444" y="4770912"/>
              <a:ext cx="6096182" cy="925099"/>
            </a:xfrm>
            <a:prstGeom prst="rect">
              <a:avLst/>
            </a:prstGeom>
          </p:spPr>
          <p:txBody>
            <a:bodyPr lIns="0" tIns="0" rIns="0" bIns="0" rtlCol="0" anchor="t">
              <a:spAutoFit/>
            </a:bodyPr>
            <a:lstStyle/>
            <a:p>
              <a:pPr marL="0" lvl="0" indent="0" algn="ctr">
                <a:lnSpc>
                  <a:spcPts val="5817"/>
                </a:lnSpc>
                <a:spcBef>
                  <a:spcPct val="0"/>
                </a:spcBef>
              </a:pPr>
              <a:r>
                <a:rPr lang="en-US" sz="4155">
                  <a:solidFill>
                    <a:srgbClr val="FFFFFF"/>
                  </a:solidFill>
                  <a:latin typeface="HelloFont ID DaoCaoRen KR"/>
                  <a:ea typeface="HelloFont ID DaoCaoRen KR"/>
                  <a:cs typeface="HelloFont ID DaoCaoRen KR"/>
                  <a:sym typeface="HelloFont ID DaoCaoRen KR"/>
                </a:rPr>
                <a:t>panier du ménage</a:t>
              </a:r>
            </a:p>
          </p:txBody>
        </p:sp>
        <p:sp>
          <p:nvSpPr>
            <p:cNvPr id="11" name="TextBox 11"/>
            <p:cNvSpPr txBox="1"/>
            <p:nvPr/>
          </p:nvSpPr>
          <p:spPr>
            <a:xfrm>
              <a:off x="5696938" y="3127551"/>
              <a:ext cx="4605725" cy="1676869"/>
            </a:xfrm>
            <a:prstGeom prst="rect">
              <a:avLst/>
            </a:prstGeom>
          </p:spPr>
          <p:txBody>
            <a:bodyPr wrap="square" lIns="0" tIns="0" rIns="0" bIns="0" rtlCol="0" anchor="t">
              <a:spAutoFit/>
            </a:bodyPr>
            <a:lstStyle/>
            <a:p>
              <a:pPr marL="0" lvl="0" indent="0" algn="ctr">
                <a:lnSpc>
                  <a:spcPts val="10936"/>
                </a:lnSpc>
                <a:spcBef>
                  <a:spcPct val="0"/>
                </a:spcBef>
              </a:pPr>
              <a:r>
                <a:rPr lang="en-US" sz="7811">
                  <a:solidFill>
                    <a:srgbClr val="FFFFFF"/>
                  </a:solidFill>
                  <a:latin typeface="HelloFont ID DaoCaoRen KR"/>
                  <a:ea typeface="HelloFont ID DaoCaoRen KR"/>
                  <a:cs typeface="HelloFont ID DaoCaoRen KR"/>
                  <a:sym typeface="HelloFont ID DaoCaoRen KR"/>
                </a:rPr>
                <a:t>INDEX</a:t>
              </a:r>
            </a:p>
          </p:txBody>
        </p:sp>
      </p:grpSp>
      <p:sp>
        <p:nvSpPr>
          <p:cNvPr id="12" name="Freeform 12"/>
          <p:cNvSpPr/>
          <p:nvPr/>
        </p:nvSpPr>
        <p:spPr>
          <a:xfrm>
            <a:off x="1028700" y="3675360"/>
            <a:ext cx="1224152" cy="5794801"/>
          </a:xfrm>
          <a:custGeom>
            <a:avLst/>
            <a:gdLst/>
            <a:ahLst/>
            <a:cxnLst/>
            <a:rect l="l" t="t" r="r" b="b"/>
            <a:pathLst>
              <a:path w="1224152" h="5794801">
                <a:moveTo>
                  <a:pt x="0" y="0"/>
                </a:moveTo>
                <a:lnTo>
                  <a:pt x="1224152" y="0"/>
                </a:lnTo>
                <a:lnTo>
                  <a:pt x="1224152" y="5794801"/>
                </a:lnTo>
                <a:lnTo>
                  <a:pt x="0" y="5794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BE"/>
          </a:p>
        </p:txBody>
      </p:sp>
      <p:sp>
        <p:nvSpPr>
          <p:cNvPr id="13" name="Freeform 13"/>
          <p:cNvSpPr/>
          <p:nvPr/>
        </p:nvSpPr>
        <p:spPr>
          <a:xfrm>
            <a:off x="16629695" y="382951"/>
            <a:ext cx="1259211" cy="1291498"/>
          </a:xfrm>
          <a:custGeom>
            <a:avLst/>
            <a:gdLst/>
            <a:ahLst/>
            <a:cxnLst/>
            <a:rect l="l" t="t" r="r" b="b"/>
            <a:pathLst>
              <a:path w="1259211" h="1291498">
                <a:moveTo>
                  <a:pt x="0" y="0"/>
                </a:moveTo>
                <a:lnTo>
                  <a:pt x="1259210" y="0"/>
                </a:lnTo>
                <a:lnTo>
                  <a:pt x="1259210" y="1291498"/>
                </a:lnTo>
                <a:lnTo>
                  <a:pt x="0" y="12914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BE"/>
          </a:p>
        </p:txBody>
      </p:sp>
      <p:sp>
        <p:nvSpPr>
          <p:cNvPr id="14" name="TextBox 14"/>
          <p:cNvSpPr txBox="1"/>
          <p:nvPr/>
        </p:nvSpPr>
        <p:spPr>
          <a:xfrm>
            <a:off x="1028700" y="1095375"/>
            <a:ext cx="14779975" cy="993775"/>
          </a:xfrm>
          <a:prstGeom prst="rect">
            <a:avLst/>
          </a:prstGeom>
        </p:spPr>
        <p:txBody>
          <a:bodyPr lIns="0" tIns="0" rIns="0" bIns="0" rtlCol="0" anchor="t">
            <a:spAutoFit/>
          </a:bodyPr>
          <a:lstStyle/>
          <a:p>
            <a:pPr algn="l">
              <a:lnSpc>
                <a:spcPts val="7699"/>
              </a:lnSpc>
              <a:spcBef>
                <a:spcPct val="0"/>
              </a:spcBef>
            </a:pPr>
            <a:r>
              <a:rPr lang="en-US" sz="6999">
                <a:solidFill>
                  <a:srgbClr val="FFFFFF"/>
                </a:solidFill>
                <a:latin typeface="Oscine Trial 2"/>
                <a:ea typeface="Oscine Trial 2"/>
                <a:cs typeface="Oscine Trial 2"/>
                <a:sym typeface="Oscine Trial 2"/>
              </a:rPr>
              <a:t>INTRO: BRAINSTRORMING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TextBox 2"/>
          <p:cNvSpPr txBox="1"/>
          <p:nvPr/>
        </p:nvSpPr>
        <p:spPr>
          <a:xfrm>
            <a:off x="1028700" y="2526605"/>
            <a:ext cx="17487900" cy="5508239"/>
          </a:xfrm>
          <a:prstGeom prst="rect">
            <a:avLst/>
          </a:prstGeom>
        </p:spPr>
        <p:txBody>
          <a:bodyPr wrap="square" lIns="0" tIns="0" rIns="0" bIns="0" rtlCol="0" anchor="t">
            <a:spAutoFit/>
          </a:bodyPr>
          <a:lstStyle/>
          <a:p>
            <a:pPr algn="ctr">
              <a:lnSpc>
                <a:spcPts val="3300"/>
              </a:lnSpc>
              <a:spcBef>
                <a:spcPct val="0"/>
              </a:spcBef>
            </a:pPr>
            <a:r>
              <a:rPr lang="en-US" sz="3000" b="1" err="1">
                <a:solidFill>
                  <a:srgbClr val="000000"/>
                </a:solidFill>
                <a:latin typeface="Oscine Trial 2"/>
                <a:ea typeface="Oscine Trial 2"/>
                <a:cs typeface="Oscine Trial 2"/>
                <a:sym typeface="Oscine Trial 2"/>
              </a:rPr>
              <a:t>L'indexation</a:t>
            </a:r>
            <a:r>
              <a:rPr lang="en-US" sz="3000" b="1">
                <a:solidFill>
                  <a:srgbClr val="000000"/>
                </a:solidFill>
                <a:latin typeface="Oscine Trial 2"/>
                <a:ea typeface="Oscine Trial 2"/>
                <a:cs typeface="Oscine Trial 2"/>
                <a:sym typeface="Oscine Trial 2"/>
              </a:rPr>
              <a:t> des </a:t>
            </a:r>
            <a:r>
              <a:rPr lang="en-US" sz="3000" b="1" err="1">
                <a:solidFill>
                  <a:srgbClr val="000000"/>
                </a:solidFill>
                <a:latin typeface="Oscine Trial 2"/>
                <a:ea typeface="Oscine Trial 2"/>
                <a:cs typeface="Oscine Trial 2"/>
                <a:sym typeface="Oscine Trial 2"/>
              </a:rPr>
              <a:t>salaires</a:t>
            </a:r>
            <a:r>
              <a:rPr lang="en-US" sz="3000" b="1">
                <a:solidFill>
                  <a:srgbClr val="000000"/>
                </a:solidFill>
                <a:latin typeface="Oscine Trial 2"/>
                <a:ea typeface="Oscine Trial 2"/>
                <a:cs typeface="Oscine Trial 2"/>
                <a:sym typeface="Oscine Trial 2"/>
              </a:rPr>
              <a:t> </a:t>
            </a:r>
          </a:p>
          <a:p>
            <a:pPr algn="ctr">
              <a:lnSpc>
                <a:spcPts val="3300"/>
              </a:lnSpc>
              <a:spcBef>
                <a:spcPct val="0"/>
              </a:spcBef>
            </a:pPr>
            <a:r>
              <a:rPr lang="en-US" sz="3000" b="1">
                <a:solidFill>
                  <a:srgbClr val="000000"/>
                </a:solidFill>
                <a:latin typeface="Oscine Trial 2"/>
                <a:ea typeface="Oscine Trial 2"/>
                <a:cs typeface="Oscine Trial 2"/>
                <a:sym typeface="Oscine Trial 2"/>
              </a:rPr>
              <a:t>=</a:t>
            </a:r>
          </a:p>
          <a:p>
            <a:pPr algn="ctr">
              <a:lnSpc>
                <a:spcPts val="3300"/>
              </a:lnSpc>
              <a:spcBef>
                <a:spcPct val="0"/>
              </a:spcBef>
            </a:pPr>
            <a:endParaRPr lang="en-US" sz="3000" b="1">
              <a:solidFill>
                <a:srgbClr val="000000"/>
              </a:solidFill>
              <a:latin typeface="Oscine Trial 2"/>
              <a:ea typeface="Oscine Trial 2"/>
              <a:cs typeface="Oscine Trial 2"/>
              <a:sym typeface="Oscine Trial 2"/>
            </a:endParaRPr>
          </a:p>
          <a:p>
            <a:pPr algn="ctr">
              <a:lnSpc>
                <a:spcPts val="3300"/>
              </a:lnSpc>
              <a:spcBef>
                <a:spcPct val="0"/>
              </a:spcBef>
            </a:pPr>
            <a:r>
              <a:rPr lang="en-US" sz="3000">
                <a:solidFill>
                  <a:srgbClr val="000000"/>
                </a:solidFill>
                <a:latin typeface="Oscine Trial 1"/>
                <a:ea typeface="Oscine Trial 1"/>
                <a:cs typeface="Oscine Trial 1"/>
                <a:sym typeface="Oscine Trial 1"/>
              </a:rPr>
              <a:t>un </a:t>
            </a:r>
            <a:r>
              <a:rPr lang="en-US" sz="3000" err="1">
                <a:solidFill>
                  <a:srgbClr val="000000"/>
                </a:solidFill>
                <a:latin typeface="Oscine Trial 1"/>
                <a:ea typeface="Oscine Trial 1"/>
                <a:cs typeface="Oscine Trial 1"/>
                <a:sym typeface="Oscine Trial 1"/>
              </a:rPr>
              <a:t>système</a:t>
            </a:r>
            <a:r>
              <a:rPr lang="en-US" sz="3000">
                <a:solidFill>
                  <a:srgbClr val="000000"/>
                </a:solidFill>
                <a:latin typeface="Oscine Trial 1"/>
                <a:ea typeface="Oscine Trial 1"/>
                <a:cs typeface="Oscine Trial 1"/>
                <a:sym typeface="Oscine Trial 1"/>
              </a:rPr>
              <a:t> dans </a:t>
            </a:r>
            <a:r>
              <a:rPr lang="en-US" sz="3000" err="1">
                <a:solidFill>
                  <a:srgbClr val="000000"/>
                </a:solidFill>
                <a:latin typeface="Oscine Trial 1"/>
                <a:ea typeface="Oscine Trial 1"/>
                <a:cs typeface="Oscine Trial 1"/>
                <a:sym typeface="Oscine Trial 1"/>
              </a:rPr>
              <a:t>lequel</a:t>
            </a:r>
            <a:r>
              <a:rPr lang="en-US" sz="3000">
                <a:solidFill>
                  <a:srgbClr val="000000"/>
                </a:solidFill>
                <a:latin typeface="Oscine Trial 1"/>
                <a:ea typeface="Oscine Trial 1"/>
                <a:cs typeface="Oscine Trial 1"/>
                <a:sym typeface="Oscine Trial 1"/>
              </a:rPr>
              <a:t> les </a:t>
            </a:r>
            <a:r>
              <a:rPr lang="en-US" sz="3000" err="1">
                <a:solidFill>
                  <a:srgbClr val="000000"/>
                </a:solidFill>
                <a:latin typeface="Oscine Trial 1"/>
                <a:ea typeface="Oscine Trial 1"/>
                <a:cs typeface="Oscine Trial 1"/>
                <a:sym typeface="Oscine Trial 1"/>
              </a:rPr>
              <a:t>salaires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sont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ajustés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automatiquement</a:t>
            </a:r>
            <a:r>
              <a:rPr lang="en-US" sz="3000">
                <a:solidFill>
                  <a:srgbClr val="000000"/>
                </a:solidFill>
                <a:latin typeface="Oscine Trial 1"/>
                <a:ea typeface="Oscine Trial 1"/>
                <a:cs typeface="Oscine Trial 1"/>
                <a:sym typeface="Oscine Trial 1"/>
              </a:rPr>
              <a:t> (sans </a:t>
            </a:r>
            <a:r>
              <a:rPr lang="en-US" sz="3000" err="1">
                <a:solidFill>
                  <a:srgbClr val="000000"/>
                </a:solidFill>
                <a:latin typeface="Oscine Trial 1"/>
                <a:ea typeface="Oscine Trial 1"/>
                <a:cs typeface="Oscine Trial 1"/>
                <a:sym typeface="Oscine Trial 1"/>
              </a:rPr>
              <a:t>négociation</a:t>
            </a:r>
            <a:r>
              <a:rPr lang="en-US" sz="3000">
                <a:solidFill>
                  <a:srgbClr val="000000"/>
                </a:solidFill>
                <a:latin typeface="Oscine Trial 1"/>
                <a:ea typeface="Oscine Trial 1"/>
                <a:cs typeface="Oscine Trial 1"/>
                <a:sym typeface="Oscine Trial 1"/>
              </a:rPr>
              <a:t> !) à </a:t>
            </a:r>
            <a:r>
              <a:rPr lang="en-US" sz="3000" err="1">
                <a:solidFill>
                  <a:srgbClr val="000000"/>
                </a:solidFill>
                <a:latin typeface="Oscine Trial 1"/>
                <a:ea typeface="Oscine Trial 1"/>
                <a:cs typeface="Oscine Trial 1"/>
                <a:sym typeface="Oscine Trial 1"/>
              </a:rPr>
              <a:t>l'évolution</a:t>
            </a:r>
            <a:r>
              <a:rPr lang="en-US" sz="3000">
                <a:solidFill>
                  <a:srgbClr val="000000"/>
                </a:solidFill>
                <a:latin typeface="Oscine Trial 1"/>
                <a:ea typeface="Oscine Trial 1"/>
                <a:cs typeface="Oscine Trial 1"/>
                <a:sym typeface="Oscine Trial 1"/>
              </a:rPr>
              <a:t> du </a:t>
            </a:r>
            <a:r>
              <a:rPr lang="en-US" sz="3000" err="1">
                <a:solidFill>
                  <a:srgbClr val="000000"/>
                </a:solidFill>
                <a:latin typeface="Oscine Trial 1"/>
                <a:ea typeface="Oscine Trial 1"/>
                <a:cs typeface="Oscine Trial 1"/>
                <a:sym typeface="Oscine Trial 1"/>
              </a:rPr>
              <a:t>coût</a:t>
            </a:r>
            <a:r>
              <a:rPr lang="en-US" sz="3000">
                <a:solidFill>
                  <a:srgbClr val="000000"/>
                </a:solidFill>
                <a:latin typeface="Oscine Trial 1"/>
                <a:ea typeface="Oscine Trial 1"/>
                <a:cs typeface="Oscine Trial 1"/>
                <a:sym typeface="Oscine Trial 1"/>
              </a:rPr>
              <a:t> de la vie, dans le but de </a:t>
            </a:r>
            <a:r>
              <a:rPr lang="en-US" sz="3000" err="1">
                <a:solidFill>
                  <a:srgbClr val="000000"/>
                </a:solidFill>
                <a:latin typeface="Oscine Trial 1"/>
                <a:ea typeface="Oscine Trial 1"/>
                <a:cs typeface="Oscine Trial 1"/>
                <a:sym typeface="Oscine Trial 1"/>
              </a:rPr>
              <a:t>maintenir</a:t>
            </a:r>
            <a:r>
              <a:rPr lang="en-US" sz="3000">
                <a:solidFill>
                  <a:srgbClr val="000000"/>
                </a:solidFill>
                <a:latin typeface="Oscine Trial 1"/>
                <a:ea typeface="Oscine Trial 1"/>
                <a:cs typeface="Oscine Trial 1"/>
                <a:sym typeface="Oscine Trial 1"/>
              </a:rPr>
              <a:t> le </a:t>
            </a:r>
            <a:r>
              <a:rPr lang="en-US" sz="3000" err="1">
                <a:solidFill>
                  <a:srgbClr val="000000"/>
                </a:solidFill>
                <a:latin typeface="Oscine Trial 1"/>
                <a:ea typeface="Oscine Trial 1"/>
                <a:cs typeface="Oscine Trial 1"/>
                <a:sym typeface="Oscine Trial 1"/>
              </a:rPr>
              <a:t>pouvoir</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d'achat</a:t>
            </a:r>
            <a:r>
              <a:rPr lang="en-US" sz="3000">
                <a:solidFill>
                  <a:srgbClr val="000000"/>
                </a:solidFill>
                <a:latin typeface="Oscine Trial 1"/>
                <a:ea typeface="Oscine Trial 1"/>
                <a:cs typeface="Oscine Trial 1"/>
                <a:sym typeface="Oscine Trial 1"/>
              </a:rPr>
              <a:t>.</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r>
              <a:rPr lang="en-US" sz="3000">
                <a:solidFill>
                  <a:srgbClr val="000000"/>
                </a:solidFill>
                <a:latin typeface="Oscine Trial 2"/>
                <a:ea typeface="Oscine Trial 2"/>
                <a:cs typeface="Oscine Trial 2"/>
                <a:sym typeface="Oscine Trial 2"/>
              </a:rPr>
              <a:t>Que faut-il pour </a:t>
            </a:r>
            <a:r>
              <a:rPr lang="en-US" sz="3000" err="1">
                <a:solidFill>
                  <a:srgbClr val="000000"/>
                </a:solidFill>
                <a:latin typeface="Oscine Trial 2"/>
                <a:ea typeface="Oscine Trial 2"/>
                <a:cs typeface="Oscine Trial 2"/>
                <a:sym typeface="Oscine Trial 2"/>
              </a:rPr>
              <a:t>cela</a:t>
            </a:r>
            <a:r>
              <a:rPr lang="en-US" sz="3000">
                <a:solidFill>
                  <a:srgbClr val="000000"/>
                </a:solidFill>
                <a:latin typeface="Oscine Trial 2"/>
                <a:ea typeface="Oscine Trial 2"/>
                <a:cs typeface="Oscine Trial 2"/>
                <a:sym typeface="Oscine Trial 2"/>
              </a:rPr>
              <a:t> ?</a:t>
            </a:r>
          </a:p>
          <a:p>
            <a:pPr algn="l">
              <a:lnSpc>
                <a:spcPts val="3300"/>
              </a:lnSpc>
              <a:spcBef>
                <a:spcPct val="0"/>
              </a:spcBef>
            </a:pPr>
            <a:endParaRPr lang="en-US" sz="3000">
              <a:solidFill>
                <a:srgbClr val="000000"/>
              </a:solidFill>
              <a:latin typeface="Oscine Trial 2"/>
              <a:ea typeface="Oscine Trial 2"/>
              <a:cs typeface="Oscine Trial 2"/>
              <a:sym typeface="Oscine Trial 2"/>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Un instrument de </a:t>
            </a:r>
            <a:r>
              <a:rPr lang="en-US" sz="3000" err="1">
                <a:solidFill>
                  <a:srgbClr val="000000"/>
                </a:solidFill>
                <a:latin typeface="Oscine Trial 1"/>
                <a:ea typeface="Oscine Trial 1"/>
                <a:cs typeface="Oscine Trial 1"/>
                <a:sym typeface="Oscine Trial 1"/>
              </a:rPr>
              <a:t>mesure</a:t>
            </a:r>
            <a:r>
              <a:rPr lang="en-US" sz="3000">
                <a:solidFill>
                  <a:srgbClr val="000000"/>
                </a:solidFill>
                <a:latin typeface="Oscine Trial 1"/>
                <a:ea typeface="Oscine Trial 1"/>
                <a:cs typeface="Oscine Trial 1"/>
                <a:sym typeface="Oscine Trial 1"/>
              </a:rPr>
              <a:t> </a:t>
            </a:r>
            <a:r>
              <a:rPr lang="en-US" sz="3000">
                <a:solidFill>
                  <a:srgbClr val="000000"/>
                </a:solidFill>
                <a:latin typeface="Oscine Trial 1"/>
                <a:ea typeface="Oscine Trial 1"/>
                <a:cs typeface="Oscine Trial 1"/>
                <a:sym typeface="Wingdings" panose="05000000000000000000" pitchFamily="2" charset="2"/>
              </a:rPr>
              <a:t> </a:t>
            </a:r>
            <a:r>
              <a:rPr lang="en-US" sz="3000">
                <a:solidFill>
                  <a:srgbClr val="000000"/>
                </a:solidFill>
                <a:latin typeface="Oscine Trial 1"/>
                <a:ea typeface="Oscine Trial 1"/>
                <a:cs typeface="Oscine Trial 1"/>
                <a:sym typeface="Oscine Trial 1"/>
              </a:rPr>
              <a:t> </a:t>
            </a:r>
            <a:r>
              <a:rPr lang="en-US" sz="3000" b="1" err="1">
                <a:solidFill>
                  <a:srgbClr val="000000"/>
                </a:solidFill>
                <a:latin typeface="Oscine Trial 1"/>
                <a:ea typeface="Oscine Trial 1"/>
                <a:cs typeface="Oscine Trial 1"/>
                <a:sym typeface="Oscine Trial 1"/>
              </a:rPr>
              <a:t>l'indice</a:t>
            </a:r>
            <a:r>
              <a:rPr lang="en-US" sz="3000" b="1">
                <a:solidFill>
                  <a:srgbClr val="000000"/>
                </a:solidFill>
                <a:latin typeface="Oscine Trial 1"/>
                <a:ea typeface="Oscine Trial 1"/>
                <a:cs typeface="Oscine Trial 1"/>
                <a:sym typeface="Oscine Trial 1"/>
              </a:rPr>
              <a:t> </a:t>
            </a:r>
            <a:r>
              <a:rPr lang="en-US" sz="3000">
                <a:solidFill>
                  <a:srgbClr val="000000"/>
                </a:solidFill>
                <a:latin typeface="Oscine Trial 1"/>
                <a:ea typeface="Oscine Trial 1"/>
                <a:cs typeface="Oscine Trial 1"/>
                <a:sym typeface="Oscine Trial 1"/>
              </a:rPr>
              <a:t>des prix à la </a:t>
            </a:r>
            <a:r>
              <a:rPr lang="en-US" sz="3000" err="1">
                <a:solidFill>
                  <a:srgbClr val="000000"/>
                </a:solidFill>
                <a:latin typeface="Oscine Trial 1"/>
                <a:ea typeface="Oscine Trial 1"/>
                <a:cs typeface="Oscine Trial 1"/>
                <a:sym typeface="Oscine Trial 1"/>
              </a:rPr>
              <a:t>consommation</a:t>
            </a:r>
            <a:r>
              <a:rPr lang="en-US" sz="3000">
                <a:solidFill>
                  <a:srgbClr val="000000"/>
                </a:solidFill>
                <a:latin typeface="Oscine Trial 1"/>
                <a:ea typeface="Oscine Trial 1"/>
                <a:cs typeface="Oscine Trial 1"/>
                <a:sym typeface="Oscine Trial 1"/>
              </a:rPr>
              <a:t>.</a:t>
            </a: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Un </a:t>
            </a:r>
            <a:r>
              <a:rPr lang="en-US" sz="3000" err="1">
                <a:solidFill>
                  <a:srgbClr val="000000"/>
                </a:solidFill>
                <a:latin typeface="Oscine Trial 1"/>
                <a:ea typeface="Oscine Trial 1"/>
                <a:cs typeface="Oscine Trial 1"/>
                <a:sym typeface="Oscine Trial 1"/>
              </a:rPr>
              <a:t>mécanisme</a:t>
            </a:r>
            <a:r>
              <a:rPr lang="en-US" sz="3000">
                <a:solidFill>
                  <a:srgbClr val="000000"/>
                </a:solidFill>
                <a:latin typeface="Oscine Trial 1"/>
                <a:ea typeface="Oscine Trial 1"/>
                <a:cs typeface="Oscine Trial 1"/>
                <a:sym typeface="Oscine Trial 1"/>
              </a:rPr>
              <a:t> par </a:t>
            </a:r>
            <a:r>
              <a:rPr lang="en-US" sz="3000" err="1">
                <a:solidFill>
                  <a:srgbClr val="000000"/>
                </a:solidFill>
                <a:latin typeface="Oscine Trial 1"/>
                <a:ea typeface="Oscine Trial 1"/>
                <a:cs typeface="Oscine Trial 1"/>
                <a:sym typeface="Oscine Trial 1"/>
              </a:rPr>
              <a:t>lequel</a:t>
            </a:r>
            <a:r>
              <a:rPr lang="en-US" sz="3000">
                <a:solidFill>
                  <a:srgbClr val="000000"/>
                </a:solidFill>
                <a:latin typeface="Oscine Trial 1"/>
                <a:ea typeface="Oscine Trial 1"/>
                <a:cs typeface="Oscine Trial 1"/>
                <a:sym typeface="Oscine Trial 1"/>
              </a:rPr>
              <a:t> les variations de prix </a:t>
            </a:r>
            <a:r>
              <a:rPr lang="en-US" sz="3000" err="1">
                <a:solidFill>
                  <a:srgbClr val="000000"/>
                </a:solidFill>
                <a:latin typeface="Oscine Trial 1"/>
                <a:ea typeface="Oscine Trial 1"/>
                <a:cs typeface="Oscine Trial 1"/>
                <a:sym typeface="Oscine Trial 1"/>
              </a:rPr>
              <a:t>sont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converties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en</a:t>
            </a:r>
            <a:r>
              <a:rPr lang="en-US" sz="3000">
                <a:solidFill>
                  <a:srgbClr val="000000"/>
                </a:solidFill>
                <a:latin typeface="Oscine Trial 1"/>
                <a:ea typeface="Oscine Trial 1"/>
                <a:cs typeface="Oscine Trial 1"/>
                <a:sym typeface="Oscine Trial 1"/>
              </a:rPr>
              <a:t> variation des </a:t>
            </a:r>
            <a:r>
              <a:rPr lang="en-US" sz="3000" err="1">
                <a:solidFill>
                  <a:srgbClr val="000000"/>
                </a:solidFill>
                <a:latin typeface="Oscine Trial 1"/>
                <a:ea typeface="Oscine Trial 1"/>
                <a:cs typeface="Oscine Trial 1"/>
                <a:sym typeface="Oscine Trial 1"/>
              </a:rPr>
              <a:t>salaires</a:t>
            </a:r>
            <a:r>
              <a:rPr lang="en-US" sz="3000">
                <a:solidFill>
                  <a:srgbClr val="000000"/>
                </a:solidFill>
                <a:latin typeface="Oscine Trial 1"/>
                <a:ea typeface="Oscine Trial 1"/>
                <a:cs typeface="Oscine Trial 1"/>
                <a:sym typeface="Oscine Trial 1"/>
              </a:rPr>
              <a:t> </a:t>
            </a:r>
            <a:r>
              <a:rPr lang="en-US" sz="3000">
                <a:solidFill>
                  <a:srgbClr val="000000"/>
                </a:solidFill>
                <a:latin typeface="Oscine Trial 1"/>
                <a:ea typeface="Oscine Trial 1"/>
                <a:cs typeface="Oscine Trial 1"/>
                <a:sym typeface="Wingdings" panose="05000000000000000000" pitchFamily="2" charset="2"/>
              </a:rPr>
              <a:t></a:t>
            </a:r>
            <a:r>
              <a:rPr lang="en-US" sz="3000">
                <a:solidFill>
                  <a:srgbClr val="000000"/>
                </a:solidFill>
                <a:latin typeface="Oscine Trial 1"/>
                <a:ea typeface="Oscine Trial 1"/>
                <a:cs typeface="Oscine Trial 1"/>
                <a:sym typeface="Oscine Trial 1"/>
              </a:rPr>
              <a:t>  </a:t>
            </a:r>
            <a:r>
              <a:rPr lang="en-US" sz="3000" b="1" err="1">
                <a:solidFill>
                  <a:srgbClr val="000000"/>
                </a:solidFill>
                <a:latin typeface="Oscine Trial 1"/>
                <a:ea typeface="Oscine Trial 1"/>
                <a:cs typeface="Oscine Trial 1"/>
                <a:sym typeface="Oscine Trial 1"/>
              </a:rPr>
              <a:t>l’indexation</a:t>
            </a:r>
            <a:endParaRPr lang="en-US" sz="3000" b="1">
              <a:solidFill>
                <a:srgbClr val="000000"/>
              </a:solidFill>
              <a:latin typeface="Oscine Trial 1"/>
              <a:ea typeface="Oscine Trial 1"/>
              <a:cs typeface="Oscine Trial 1"/>
              <a:sym typeface="Oscine Trial 1"/>
            </a:endParaRP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just">
              <a:lnSpc>
                <a:spcPts val="3300"/>
              </a:lnSpc>
              <a:spcBef>
                <a:spcPct val="0"/>
              </a:spcBef>
            </a:pPr>
            <a:r>
              <a:rPr lang="en-US" sz="3000">
                <a:solidFill>
                  <a:srgbClr val="000000"/>
                </a:solidFill>
                <a:latin typeface="HelloFont ID XiuFengTi KR"/>
                <a:ea typeface="HelloFont ID XiuFengTi KR"/>
                <a:cs typeface="HelloFont ID XiuFengTi KR"/>
                <a:sym typeface="HelloFont ID XiuFengTi KR"/>
              </a:rPr>
              <a:t>Plus </a:t>
            </a:r>
            <a:r>
              <a:rPr lang="en-US" sz="3000" err="1">
                <a:solidFill>
                  <a:srgbClr val="000000"/>
                </a:solidFill>
                <a:latin typeface="HelloFont ID XiuFengTi KR"/>
                <a:ea typeface="HelloFont ID XiuFengTi KR"/>
                <a:cs typeface="HelloFont ID XiuFengTi KR"/>
                <a:sym typeface="HelloFont ID XiuFengTi KR"/>
              </a:rPr>
              <a:t>d’infos</a:t>
            </a:r>
            <a:r>
              <a:rPr lang="en-US" sz="3000">
                <a:solidFill>
                  <a:srgbClr val="000000"/>
                </a:solidFill>
                <a:latin typeface="HelloFont ID XiuFengTi KR"/>
                <a:ea typeface="HelloFont ID XiuFengTi KR"/>
                <a:cs typeface="HelloFont ID XiuFengTi KR"/>
                <a:sym typeface="HelloFont ID XiuFengTi KR"/>
              </a:rPr>
              <a:t> dans </a:t>
            </a:r>
            <a:r>
              <a:rPr lang="en-US" sz="3000" err="1">
                <a:solidFill>
                  <a:srgbClr val="000000"/>
                </a:solidFill>
                <a:latin typeface="HelloFont ID XiuFengTi KR"/>
                <a:ea typeface="HelloFont ID XiuFengTi KR"/>
                <a:cs typeface="HelloFont ID XiuFengTi KR"/>
                <a:sym typeface="HelloFont ID XiuFengTi KR"/>
              </a:rPr>
              <a:t>cette</a:t>
            </a:r>
            <a:r>
              <a:rPr lang="en-US" sz="3000">
                <a:solidFill>
                  <a:srgbClr val="000000"/>
                </a:solidFill>
                <a:latin typeface="HelloFont ID XiuFengTi KR"/>
                <a:ea typeface="HelloFont ID XiuFengTi KR"/>
                <a:cs typeface="HelloFont ID XiuFengTi KR"/>
                <a:sym typeface="HelloFont ID XiuFengTi KR"/>
              </a:rPr>
              <a:t> formation…</a:t>
            </a:r>
          </a:p>
          <a:p>
            <a:pPr algn="l">
              <a:lnSpc>
                <a:spcPts val="3300"/>
              </a:lnSpc>
              <a:spcBef>
                <a:spcPct val="0"/>
              </a:spcBef>
            </a:pPr>
            <a:endParaRPr lang="en-US" sz="3000">
              <a:solidFill>
                <a:srgbClr val="000000"/>
              </a:solidFill>
              <a:latin typeface="HelloFont ID XiuFengTi KR"/>
              <a:ea typeface="HelloFont ID XiuFengTi KR"/>
              <a:cs typeface="HelloFont ID XiuFengTi KR"/>
              <a:sym typeface="HelloFont ID XiuFengTi KR"/>
            </a:endParaRPr>
          </a:p>
        </p:txBody>
      </p:sp>
      <p:sp>
        <p:nvSpPr>
          <p:cNvPr id="3" name="Freeform 3"/>
          <p:cNvSpPr/>
          <p:nvPr/>
        </p:nvSpPr>
        <p:spPr>
          <a:xfrm>
            <a:off x="12268200" y="7353300"/>
            <a:ext cx="1465898" cy="2057400"/>
          </a:xfrm>
          <a:custGeom>
            <a:avLst/>
            <a:gdLst/>
            <a:ahLst/>
            <a:cxnLst/>
            <a:rect l="l" t="t" r="r" b="b"/>
            <a:pathLst>
              <a:path w="1465898" h="2057400">
                <a:moveTo>
                  <a:pt x="0" y="0"/>
                </a:moveTo>
                <a:lnTo>
                  <a:pt x="1465898" y="0"/>
                </a:lnTo>
                <a:lnTo>
                  <a:pt x="1465898"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4" name="TextBox 4"/>
          <p:cNvSpPr txBox="1"/>
          <p:nvPr/>
        </p:nvSpPr>
        <p:spPr>
          <a:xfrm>
            <a:off x="1028700" y="1095375"/>
            <a:ext cx="14779975"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EN BREF...</a:t>
            </a:r>
          </a:p>
        </p:txBody>
      </p:sp>
      <p:grpSp>
        <p:nvGrpSpPr>
          <p:cNvPr id="5" name="Group 5"/>
          <p:cNvGrpSpPr/>
          <p:nvPr/>
        </p:nvGrpSpPr>
        <p:grpSpPr>
          <a:xfrm>
            <a:off x="-6812631" y="8159103"/>
            <a:ext cx="8897787" cy="9268529"/>
            <a:chOff x="0" y="0"/>
            <a:chExt cx="609600" cy="635000"/>
          </a:xfrm>
        </p:grpSpPr>
        <p:sp>
          <p:nvSpPr>
            <p:cNvPr id="6" name="Freeform 6"/>
            <p:cNvSpPr/>
            <p:nvPr/>
          </p:nvSpPr>
          <p:spPr>
            <a:xfrm>
              <a:off x="0" y="0"/>
              <a:ext cx="609600" cy="635000"/>
            </a:xfrm>
            <a:custGeom>
              <a:avLst/>
              <a:gdLst/>
              <a:ahLst/>
              <a:cxnLst/>
              <a:rect l="l" t="t" r="r" b="b"/>
              <a:pathLst>
                <a:path w="609600" h="635000">
                  <a:moveTo>
                    <a:pt x="490404" y="7881"/>
                  </a:moveTo>
                  <a:cubicBezTo>
                    <a:pt x="397930" y="-22904"/>
                    <a:pt x="331498" y="44197"/>
                    <a:pt x="304789" y="76966"/>
                  </a:cubicBezTo>
                  <a:cubicBezTo>
                    <a:pt x="278074" y="44194"/>
                    <a:pt x="211651" y="-22902"/>
                    <a:pt x="119184" y="7881"/>
                  </a:cubicBezTo>
                  <a:cubicBezTo>
                    <a:pt x="21467" y="40412"/>
                    <a:pt x="-17861" y="140407"/>
                    <a:pt x="7510" y="263481"/>
                  </a:cubicBezTo>
                  <a:cubicBezTo>
                    <a:pt x="45646" y="448475"/>
                    <a:pt x="229635" y="596927"/>
                    <a:pt x="304789" y="635000"/>
                  </a:cubicBezTo>
                  <a:cubicBezTo>
                    <a:pt x="379933" y="596938"/>
                    <a:pt x="563954" y="448485"/>
                    <a:pt x="602092" y="263481"/>
                  </a:cubicBezTo>
                  <a:cubicBezTo>
                    <a:pt x="627463" y="140407"/>
                    <a:pt x="588123" y="40412"/>
                    <a:pt x="490404" y="7881"/>
                  </a:cubicBezTo>
                  <a:close/>
                </a:path>
              </a:pathLst>
            </a:custGeom>
            <a:solidFill>
              <a:srgbClr val="E51B0F"/>
            </a:solidFill>
          </p:spPr>
          <p:txBody>
            <a:bodyPr/>
            <a:lstStyle/>
            <a:p>
              <a:endParaRPr lang="fr-BE"/>
            </a:p>
          </p:txBody>
        </p:sp>
        <p:sp>
          <p:nvSpPr>
            <p:cNvPr id="7" name="TextBox 7"/>
            <p:cNvSpPr txBox="1"/>
            <p:nvPr/>
          </p:nvSpPr>
          <p:spPr>
            <a:xfrm>
              <a:off x="38100" y="50800"/>
              <a:ext cx="533400" cy="5080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TextBox 2"/>
          <p:cNvSpPr txBox="1"/>
          <p:nvPr/>
        </p:nvSpPr>
        <p:spPr>
          <a:xfrm>
            <a:off x="1028700" y="2526605"/>
            <a:ext cx="16230600" cy="5078313"/>
          </a:xfrm>
          <a:prstGeom prst="rect">
            <a:avLst/>
          </a:prstGeom>
        </p:spPr>
        <p:txBody>
          <a:bodyPr lIns="0" tIns="0" rIns="0" bIns="0" rtlCol="0" anchor="t">
            <a:spAutoFit/>
          </a:bodyPr>
          <a:lstStyle/>
          <a:p>
            <a:pPr algn="l">
              <a:lnSpc>
                <a:spcPts val="3300"/>
              </a:lnSpc>
              <a:spcBef>
                <a:spcPct val="0"/>
              </a:spcBef>
            </a:pPr>
            <a:r>
              <a:rPr lang="en-US" sz="3000" err="1">
                <a:solidFill>
                  <a:srgbClr val="000000"/>
                </a:solidFill>
                <a:latin typeface="Oscine Trial 2"/>
                <a:ea typeface="Oscine Trial 2"/>
                <a:cs typeface="Oscine Trial 2"/>
                <a:sym typeface="Oscine Trial 2"/>
              </a:rPr>
              <a:t>A</a:t>
            </a:r>
            <a:r>
              <a:rPr lang="en-US" sz="3000" b="1" err="1">
                <a:solidFill>
                  <a:srgbClr val="000000"/>
                </a:solidFill>
                <a:latin typeface="Oscine Trial 2"/>
                <a:ea typeface="Oscine Trial 2"/>
                <a:cs typeface="Oscine Trial 2"/>
                <a:sym typeface="Oscine Trial 2"/>
              </a:rPr>
              <a:t>ttaques</a:t>
            </a:r>
            <a:r>
              <a:rPr lang="en-US" sz="3000" b="1">
                <a:solidFill>
                  <a:srgbClr val="000000"/>
                </a:solidFill>
                <a:latin typeface="Oscine Trial 2"/>
                <a:ea typeface="Oscine Trial 2"/>
                <a:cs typeface="Oscine Trial 2"/>
                <a:sym typeface="Oscine Trial 2"/>
              </a:rPr>
              <a:t> </a:t>
            </a:r>
            <a:r>
              <a:rPr lang="en-US" sz="3000" b="1" err="1">
                <a:solidFill>
                  <a:srgbClr val="000000"/>
                </a:solidFill>
                <a:latin typeface="Oscine Trial 2"/>
                <a:ea typeface="Oscine Trial 2"/>
                <a:cs typeface="Oscine Trial 2"/>
                <a:sym typeface="Oscine Trial 2"/>
              </a:rPr>
              <a:t>récentes</a:t>
            </a:r>
            <a:r>
              <a:rPr lang="en-US" sz="3000" b="1">
                <a:solidFill>
                  <a:srgbClr val="000000"/>
                </a:solidFill>
                <a:latin typeface="Oscine Trial 2"/>
                <a:ea typeface="Oscine Trial 2"/>
                <a:cs typeface="Oscine Trial 2"/>
                <a:sym typeface="Oscine Trial 2"/>
              </a:rPr>
              <a:t> du </a:t>
            </a:r>
            <a:r>
              <a:rPr lang="en-US" sz="3000" err="1">
                <a:solidFill>
                  <a:srgbClr val="000000"/>
                </a:solidFill>
                <a:latin typeface="Oscine Trial 2"/>
                <a:ea typeface="Oscine Trial 2"/>
                <a:cs typeface="Oscine Trial 2"/>
                <a:sym typeface="Oscine Trial 2"/>
              </a:rPr>
              <a:t>gouvernement</a:t>
            </a:r>
            <a:r>
              <a:rPr lang="en-US" sz="3000">
                <a:solidFill>
                  <a:srgbClr val="000000"/>
                </a:solidFill>
                <a:latin typeface="Oscine Trial 2"/>
                <a:ea typeface="Oscine Trial 2"/>
                <a:cs typeface="Oscine Trial 2"/>
                <a:sym typeface="Oscine Trial 2"/>
              </a:rPr>
              <a:t> Arizona</a:t>
            </a:r>
          </a:p>
          <a:p>
            <a:pPr algn="l">
              <a:lnSpc>
                <a:spcPts val="3300"/>
              </a:lnSpc>
              <a:spcBef>
                <a:spcPct val="0"/>
              </a:spcBef>
            </a:pPr>
            <a:endParaRPr lang="en-US" sz="3000">
              <a:solidFill>
                <a:srgbClr val="000000"/>
              </a:solidFill>
              <a:latin typeface="Oscine Trial 2"/>
              <a:ea typeface="Oscine Trial 2"/>
              <a:cs typeface="Oscine Trial 2"/>
              <a:sym typeface="Oscine Trial 2"/>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Juillet 2025 : report de </a:t>
            </a:r>
            <a:r>
              <a:rPr lang="en-US" sz="3000" err="1">
                <a:solidFill>
                  <a:srgbClr val="000000"/>
                </a:solidFill>
                <a:latin typeface="Oscine Trial 1"/>
                <a:ea typeface="Oscine Trial 1"/>
                <a:cs typeface="Oscine Trial 1"/>
                <a:sym typeface="Oscine Trial 1"/>
              </a:rPr>
              <a:t>l’application</a:t>
            </a:r>
            <a:r>
              <a:rPr lang="en-US" sz="3000">
                <a:solidFill>
                  <a:srgbClr val="000000"/>
                </a:solidFill>
                <a:latin typeface="Oscine Trial 1"/>
                <a:ea typeface="Oscine Trial 1"/>
                <a:cs typeface="Oscine Trial 1"/>
                <a:sym typeface="Oscine Trial 1"/>
              </a:rPr>
              <a:t> de </a:t>
            </a:r>
            <a:r>
              <a:rPr lang="en-US" sz="3000" err="1">
                <a:solidFill>
                  <a:srgbClr val="000000"/>
                </a:solidFill>
                <a:latin typeface="Oscine Trial 1"/>
                <a:ea typeface="Oscine Trial 1"/>
                <a:cs typeface="Oscine Trial 1"/>
                <a:sym typeface="Oscine Trial 1"/>
              </a:rPr>
              <a:t>l’indexation</a:t>
            </a:r>
            <a:r>
              <a:rPr lang="en-US" sz="3000">
                <a:solidFill>
                  <a:srgbClr val="000000"/>
                </a:solidFill>
                <a:latin typeface="Oscine Trial 1"/>
                <a:ea typeface="Oscine Trial 1"/>
                <a:cs typeface="Oscine Trial 1"/>
                <a:sym typeface="Oscine Trial 1"/>
              </a:rPr>
              <a:t> à 3 </a:t>
            </a:r>
            <a:r>
              <a:rPr lang="en-US" sz="3000" err="1">
                <a:solidFill>
                  <a:srgbClr val="000000"/>
                </a:solidFill>
                <a:latin typeface="Oscine Trial 1"/>
                <a:ea typeface="Oscine Trial 1"/>
                <a:cs typeface="Oscine Trial 1"/>
                <a:sym typeface="Oscine Trial 1"/>
              </a:rPr>
              <a:t>mois</a:t>
            </a:r>
            <a:r>
              <a:rPr lang="en-US" sz="3000">
                <a:solidFill>
                  <a:srgbClr val="000000"/>
                </a:solidFill>
                <a:latin typeface="Oscine Trial 1"/>
                <a:ea typeface="Oscine Trial 1"/>
                <a:cs typeface="Oscine Trial 1"/>
                <a:sym typeface="Oscine Trial 1"/>
              </a:rPr>
              <a:t> après le </a:t>
            </a:r>
            <a:r>
              <a:rPr lang="en-US" sz="3000" err="1">
                <a:solidFill>
                  <a:srgbClr val="000000"/>
                </a:solidFill>
                <a:latin typeface="Oscine Trial 1"/>
                <a:ea typeface="Oscine Trial 1"/>
                <a:cs typeface="Oscine Trial 1"/>
                <a:sym typeface="Oscine Trial 1"/>
              </a:rPr>
              <a:t>dépassement</a:t>
            </a:r>
            <a:r>
              <a:rPr lang="en-US" sz="3000">
                <a:solidFill>
                  <a:srgbClr val="000000"/>
                </a:solidFill>
                <a:latin typeface="Oscine Trial 1"/>
                <a:ea typeface="Oscine Trial 1"/>
                <a:cs typeface="Oscine Trial 1"/>
                <a:sym typeface="Oscine Trial 1"/>
              </a:rPr>
              <a:t> du pivot pour les allocations </a:t>
            </a:r>
            <a:r>
              <a:rPr lang="en-US" sz="3000" err="1">
                <a:solidFill>
                  <a:srgbClr val="000000"/>
                </a:solidFill>
                <a:latin typeface="Oscine Trial 1"/>
                <a:ea typeface="Oscine Trial 1"/>
                <a:cs typeface="Oscine Trial 1"/>
                <a:sym typeface="Oscine Trial 1"/>
              </a:rPr>
              <a:t>sociales</a:t>
            </a:r>
            <a:r>
              <a:rPr lang="en-US" sz="3000">
                <a:solidFill>
                  <a:srgbClr val="000000"/>
                </a:solidFill>
                <a:latin typeface="Oscine Trial 1"/>
                <a:ea typeface="Oscine Trial 1"/>
                <a:cs typeface="Oscine Trial 1"/>
                <a:sym typeface="Oscine Trial 1"/>
              </a:rPr>
              <a:t> et </a:t>
            </a:r>
            <a:r>
              <a:rPr lang="en-US" sz="3000" err="1">
                <a:solidFill>
                  <a:srgbClr val="000000"/>
                </a:solidFill>
                <a:latin typeface="Oscine Trial 1"/>
                <a:ea typeface="Oscine Trial 1"/>
                <a:cs typeface="Oscine Trial 1"/>
                <a:sym typeface="Oscine Trial 1"/>
              </a:rPr>
              <a:t>traitement</a:t>
            </a:r>
            <a:r>
              <a:rPr lang="en-US" sz="3000">
                <a:solidFill>
                  <a:srgbClr val="000000"/>
                </a:solidFill>
                <a:latin typeface="Oscine Trial 1"/>
                <a:ea typeface="Oscine Trial 1"/>
                <a:cs typeface="Oscine Trial 1"/>
                <a:sym typeface="Oscine Trial 1"/>
              </a:rPr>
              <a:t> des fonctionnaires</a:t>
            </a:r>
          </a:p>
          <a:p>
            <a:pPr marL="323850" lvl="1" algn="l">
              <a:lnSpc>
                <a:spcPts val="3300"/>
              </a:lnSpc>
            </a:pP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Novembre 2025: </a:t>
            </a:r>
            <a:r>
              <a:rPr lang="en-US" sz="3000" err="1">
                <a:solidFill>
                  <a:srgbClr val="000000"/>
                </a:solidFill>
                <a:latin typeface="Oscine Trial 1"/>
                <a:ea typeface="Oscine Trial 1"/>
                <a:cs typeface="Oscine Trial 1"/>
                <a:sym typeface="Oscine Trial 1"/>
              </a:rPr>
              <a:t>Blocage</a:t>
            </a:r>
            <a:r>
              <a:rPr lang="en-US" sz="3000">
                <a:solidFill>
                  <a:srgbClr val="000000"/>
                </a:solidFill>
                <a:latin typeface="Oscine Trial 1"/>
                <a:ea typeface="Oscine Trial 1"/>
                <a:cs typeface="Oscine Trial 1"/>
                <a:sym typeface="Oscine Trial 1"/>
              </a:rPr>
              <a:t> à 4000 euro brut pour les </a:t>
            </a:r>
            <a:r>
              <a:rPr lang="en-US" sz="3000" err="1">
                <a:solidFill>
                  <a:srgbClr val="000000"/>
                </a:solidFill>
                <a:latin typeface="Oscine Trial 1"/>
                <a:ea typeface="Oscine Trial 1"/>
                <a:cs typeface="Oscine Trial 1"/>
                <a:sym typeface="Oscine Trial 1"/>
              </a:rPr>
              <a:t>salaires</a:t>
            </a:r>
            <a:r>
              <a:rPr lang="en-US" sz="3000">
                <a:solidFill>
                  <a:srgbClr val="000000"/>
                </a:solidFill>
                <a:latin typeface="Oscine Trial 1"/>
                <a:ea typeface="Oscine Trial 1"/>
                <a:cs typeface="Oscine Trial 1"/>
                <a:sym typeface="Oscine Trial 1"/>
              </a:rPr>
              <a:t> et 2000 euros </a:t>
            </a:r>
            <a:r>
              <a:rPr lang="en-US" sz="3000" err="1">
                <a:solidFill>
                  <a:srgbClr val="000000"/>
                </a:solidFill>
                <a:latin typeface="Oscine Trial 1"/>
                <a:ea typeface="Oscine Trial 1"/>
                <a:cs typeface="Oscine Trial 1"/>
                <a:sym typeface="Oscine Trial 1"/>
              </a:rPr>
              <a:t>bruts</a:t>
            </a:r>
            <a:r>
              <a:rPr lang="en-US" sz="3000">
                <a:solidFill>
                  <a:srgbClr val="000000"/>
                </a:solidFill>
                <a:latin typeface="Oscine Trial 1"/>
                <a:ea typeface="Oscine Trial 1"/>
                <a:cs typeface="Oscine Trial 1"/>
                <a:sym typeface="Oscine Trial 1"/>
              </a:rPr>
              <a:t> pour les allocations </a:t>
            </a:r>
            <a:r>
              <a:rPr lang="en-US" sz="3000" err="1">
                <a:solidFill>
                  <a:srgbClr val="000000"/>
                </a:solidFill>
                <a:latin typeface="Oscine Trial 1"/>
                <a:ea typeface="Oscine Trial 1"/>
                <a:cs typeface="Oscine Trial 1"/>
                <a:sym typeface="Oscine Trial 1"/>
              </a:rPr>
              <a:t>sociales</a:t>
            </a:r>
            <a:r>
              <a:rPr lang="en-US" sz="3000">
                <a:solidFill>
                  <a:srgbClr val="000000"/>
                </a:solidFill>
                <a:latin typeface="Oscine Trial 1"/>
                <a:ea typeface="Oscine Trial 1"/>
                <a:cs typeface="Oscine Trial 1"/>
                <a:sym typeface="Oscine Trial 1"/>
              </a:rPr>
              <a:t> à </a:t>
            </a:r>
            <a:r>
              <a:rPr lang="en-US" sz="3000" err="1">
                <a:solidFill>
                  <a:srgbClr val="000000"/>
                </a:solidFill>
                <a:latin typeface="Oscine Trial 1"/>
                <a:ea typeface="Oscine Trial 1"/>
                <a:cs typeface="Oscine Trial 1"/>
                <a:sym typeface="Oscine Trial 1"/>
              </a:rPr>
              <a:t>partir</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d’avril</a:t>
            </a:r>
            <a:r>
              <a:rPr lang="en-US" sz="3000">
                <a:solidFill>
                  <a:srgbClr val="000000"/>
                </a:solidFill>
                <a:latin typeface="Oscine Trial 1"/>
                <a:ea typeface="Oscine Trial 1"/>
                <a:cs typeface="Oscine Trial 1"/>
                <a:sym typeface="Oscine Trial 1"/>
              </a:rPr>
              <a:t> 2026 </a:t>
            </a:r>
          </a:p>
          <a:p>
            <a:pPr marL="323850" lvl="1" algn="l">
              <a:lnSpc>
                <a:spcPts val="3300"/>
              </a:lnSpc>
            </a:pPr>
            <a:endParaRPr lang="en-US" sz="3000">
              <a:solidFill>
                <a:srgbClr val="000000"/>
              </a:solidFill>
              <a:latin typeface="Oscine Trial 1"/>
              <a:ea typeface="Oscine Trial 1"/>
              <a:cs typeface="Oscine Trial 1"/>
              <a:sym typeface="Oscine Trial 1"/>
            </a:endParaRPr>
          </a:p>
          <a:p>
            <a:pPr marL="647700" lvl="1" indent="-323850" algn="l">
              <a:lnSpc>
                <a:spcPts val="3300"/>
              </a:lnSpc>
              <a:buFont typeface="Arial"/>
              <a:buChar char="•"/>
            </a:pPr>
            <a:r>
              <a:rPr lang="en-US" sz="3000">
                <a:solidFill>
                  <a:srgbClr val="000000"/>
                </a:solidFill>
                <a:latin typeface="Oscine Trial 1"/>
                <a:ea typeface="Oscine Trial 1"/>
                <a:cs typeface="Oscine Trial 1"/>
                <a:sym typeface="Oscine Trial 1"/>
              </a:rPr>
              <a:t>Et après?</a:t>
            </a: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endParaRPr lang="en-US" sz="3000">
              <a:solidFill>
                <a:srgbClr val="000000"/>
              </a:solidFill>
              <a:latin typeface="Oscine Trial 1"/>
              <a:ea typeface="Oscine Trial 1"/>
              <a:cs typeface="Oscine Trial 1"/>
              <a:sym typeface="Oscine Trial 1"/>
            </a:endParaRPr>
          </a:p>
          <a:p>
            <a:pPr algn="l">
              <a:lnSpc>
                <a:spcPts val="3300"/>
              </a:lnSpc>
              <a:spcBef>
                <a:spcPct val="0"/>
              </a:spcBef>
            </a:pPr>
            <a:endParaRPr lang="en-US" sz="3000">
              <a:solidFill>
                <a:srgbClr val="000000"/>
              </a:solidFill>
              <a:latin typeface="Oscine Trial 1"/>
              <a:ea typeface="Oscine Trial 1"/>
              <a:cs typeface="Oscine Trial 1"/>
              <a:sym typeface="Oscine Trial 1"/>
            </a:endParaRPr>
          </a:p>
        </p:txBody>
      </p:sp>
      <p:sp>
        <p:nvSpPr>
          <p:cNvPr id="3" name="Freeform 3"/>
          <p:cNvSpPr/>
          <p:nvPr/>
        </p:nvSpPr>
        <p:spPr>
          <a:xfrm>
            <a:off x="1028700" y="6641978"/>
            <a:ext cx="2565940" cy="2399154"/>
          </a:xfrm>
          <a:custGeom>
            <a:avLst/>
            <a:gdLst/>
            <a:ahLst/>
            <a:cxnLst/>
            <a:rect l="l" t="t" r="r" b="b"/>
            <a:pathLst>
              <a:path w="2565940" h="2399154">
                <a:moveTo>
                  <a:pt x="0" y="0"/>
                </a:moveTo>
                <a:lnTo>
                  <a:pt x="2565940" y="0"/>
                </a:lnTo>
                <a:lnTo>
                  <a:pt x="2565940" y="2399154"/>
                </a:lnTo>
                <a:lnTo>
                  <a:pt x="0" y="2399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4" name="TextBox 4"/>
          <p:cNvSpPr txBox="1"/>
          <p:nvPr/>
        </p:nvSpPr>
        <p:spPr>
          <a:xfrm>
            <a:off x="1028700" y="1095375"/>
            <a:ext cx="15627418" cy="993775"/>
          </a:xfrm>
          <a:prstGeom prst="rect">
            <a:avLst/>
          </a:prstGeom>
        </p:spPr>
        <p:txBody>
          <a:bodyPr lIns="0" tIns="0" rIns="0" bIns="0" rtlCol="0" anchor="t">
            <a:spAutoFit/>
          </a:bodyPr>
          <a:lstStyle/>
          <a:p>
            <a:pPr algn="l">
              <a:lnSpc>
                <a:spcPts val="7699"/>
              </a:lnSpc>
              <a:spcBef>
                <a:spcPct val="0"/>
              </a:spcBef>
            </a:pPr>
            <a:r>
              <a:rPr lang="en-US" sz="6999">
                <a:solidFill>
                  <a:srgbClr val="E51B0F"/>
                </a:solidFill>
                <a:latin typeface="Oscine Trial 2"/>
                <a:ea typeface="Oscine Trial 2"/>
                <a:cs typeface="Oscine Trial 2"/>
                <a:sym typeface="Oscine Trial 2"/>
              </a:rPr>
              <a:t>POURQUOI CE MODULE MAINTENANT?</a:t>
            </a:r>
          </a:p>
        </p:txBody>
      </p:sp>
      <p:sp>
        <p:nvSpPr>
          <p:cNvPr id="5" name="TextBox 5"/>
          <p:cNvSpPr txBox="1"/>
          <p:nvPr/>
        </p:nvSpPr>
        <p:spPr>
          <a:xfrm>
            <a:off x="3594640" y="7632004"/>
            <a:ext cx="10045160" cy="423193"/>
          </a:xfrm>
          <a:prstGeom prst="rect">
            <a:avLst/>
          </a:prstGeom>
        </p:spPr>
        <p:txBody>
          <a:bodyPr wrap="square" lIns="0" tIns="0" rIns="0" bIns="0" rtlCol="0" anchor="t">
            <a:spAutoFit/>
          </a:bodyPr>
          <a:lstStyle/>
          <a:p>
            <a:pPr algn="ctr">
              <a:lnSpc>
                <a:spcPts val="3300"/>
              </a:lnSpc>
              <a:spcBef>
                <a:spcPct val="0"/>
              </a:spcBef>
            </a:pPr>
            <a:r>
              <a:rPr lang="en-US" sz="3000" b="1">
                <a:solidFill>
                  <a:srgbClr val="000000"/>
                </a:solidFill>
                <a:latin typeface="Oscine Trial 2"/>
                <a:ea typeface="Oscine Trial 2"/>
                <a:cs typeface="Oscine Trial 2"/>
                <a:sym typeface="Oscine Trial 2"/>
              </a:rPr>
              <a:t>LA </a:t>
            </a:r>
            <a:r>
              <a:rPr lang="en-US" sz="3000" b="1">
                <a:solidFill>
                  <a:srgbClr val="E51B0F"/>
                </a:solidFill>
                <a:latin typeface="Oscine Trial 2"/>
                <a:ea typeface="Oscine Trial 2"/>
                <a:cs typeface="Oscine Trial 2"/>
                <a:sym typeface="Oscine Trial 2"/>
              </a:rPr>
              <a:t>LIGNE ROUGE</a:t>
            </a:r>
            <a:r>
              <a:rPr lang="en-US" sz="3000" b="1">
                <a:solidFill>
                  <a:srgbClr val="000000"/>
                </a:solidFill>
                <a:latin typeface="Oscine Trial 2"/>
                <a:ea typeface="Oscine Trial 2"/>
                <a:cs typeface="Oscine Trial 2"/>
                <a:sym typeface="Oscine Trial 2"/>
              </a:rPr>
              <a:t> DE LA FGTB EST FRANCHIE!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1B0F"/>
        </a:solidFill>
        <a:effectLst/>
      </p:bgPr>
    </p:bg>
    <p:spTree>
      <p:nvGrpSpPr>
        <p:cNvPr id="1" name=""/>
        <p:cNvGrpSpPr/>
        <p:nvPr/>
      </p:nvGrpSpPr>
      <p:grpSpPr>
        <a:xfrm>
          <a:off x="0" y="0"/>
          <a:ext cx="0" cy="0"/>
          <a:chOff x="0" y="0"/>
          <a:chExt cx="0" cy="0"/>
        </a:xfrm>
      </p:grpSpPr>
      <p:sp>
        <p:nvSpPr>
          <p:cNvPr id="2" name="Freeform 2"/>
          <p:cNvSpPr/>
          <p:nvPr/>
        </p:nvSpPr>
        <p:spPr>
          <a:xfrm>
            <a:off x="16604415" y="520230"/>
            <a:ext cx="1309770" cy="1342780"/>
          </a:xfrm>
          <a:custGeom>
            <a:avLst/>
            <a:gdLst/>
            <a:ahLst/>
            <a:cxnLst/>
            <a:rect l="l" t="t" r="r" b="b"/>
            <a:pathLst>
              <a:path w="1309770" h="1342780">
                <a:moveTo>
                  <a:pt x="0" y="0"/>
                </a:moveTo>
                <a:lnTo>
                  <a:pt x="1309770" y="0"/>
                </a:lnTo>
                <a:lnTo>
                  <a:pt x="1309770" y="1342781"/>
                </a:lnTo>
                <a:lnTo>
                  <a:pt x="0" y="1342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3" name="Freeform 3"/>
          <p:cNvSpPr/>
          <p:nvPr/>
        </p:nvSpPr>
        <p:spPr>
          <a:xfrm>
            <a:off x="12734759" y="6368249"/>
            <a:ext cx="4524541" cy="2890051"/>
          </a:xfrm>
          <a:custGeom>
            <a:avLst/>
            <a:gdLst/>
            <a:ahLst/>
            <a:cxnLst/>
            <a:rect l="l" t="t" r="r" b="b"/>
            <a:pathLst>
              <a:path w="4524541" h="2890051">
                <a:moveTo>
                  <a:pt x="0" y="0"/>
                </a:moveTo>
                <a:lnTo>
                  <a:pt x="4524541" y="0"/>
                </a:lnTo>
                <a:lnTo>
                  <a:pt x="4524541" y="2890051"/>
                </a:lnTo>
                <a:lnTo>
                  <a:pt x="0" y="28900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BE"/>
          </a:p>
        </p:txBody>
      </p:sp>
      <p:sp>
        <p:nvSpPr>
          <p:cNvPr id="4" name="TextBox 4"/>
          <p:cNvSpPr txBox="1"/>
          <p:nvPr/>
        </p:nvSpPr>
        <p:spPr>
          <a:xfrm>
            <a:off x="1683585" y="4095750"/>
            <a:ext cx="16230600" cy="2114550"/>
          </a:xfrm>
          <a:prstGeom prst="rect">
            <a:avLst/>
          </a:prstGeom>
        </p:spPr>
        <p:txBody>
          <a:bodyPr lIns="0" tIns="0" rIns="0" bIns="0" rtlCol="0" anchor="t">
            <a:spAutoFit/>
          </a:bodyPr>
          <a:lstStyle/>
          <a:p>
            <a:pPr algn="l">
              <a:lnSpc>
                <a:spcPts val="3300"/>
              </a:lnSpc>
            </a:pPr>
            <a:r>
              <a:rPr lang="en-US" sz="3000">
                <a:solidFill>
                  <a:srgbClr val="FFFFFF"/>
                </a:solidFill>
                <a:latin typeface="Oscine Trial 1"/>
                <a:ea typeface="Oscine Trial 1"/>
                <a:cs typeface="Oscine Trial 1"/>
                <a:sym typeface="Oscine Trial 1"/>
              </a:rPr>
              <a:t>2.1. Comment calcule-t-on un indice?</a:t>
            </a:r>
          </a:p>
          <a:p>
            <a:pPr algn="l">
              <a:lnSpc>
                <a:spcPts val="3300"/>
              </a:lnSpc>
            </a:pPr>
            <a:r>
              <a:rPr lang="en-US" sz="3000">
                <a:solidFill>
                  <a:srgbClr val="FFFFFF"/>
                </a:solidFill>
                <a:latin typeface="Oscine Trial 1"/>
                <a:ea typeface="Oscine Trial 1"/>
                <a:cs typeface="Oscine Trial 1"/>
                <a:sym typeface="Oscine Trial 1"/>
              </a:rPr>
              <a:t>2.2. Composition du panier de l’indice</a:t>
            </a:r>
          </a:p>
          <a:p>
            <a:pPr algn="l">
              <a:lnSpc>
                <a:spcPts val="3300"/>
              </a:lnSpc>
            </a:pPr>
            <a:r>
              <a:rPr lang="en-US" sz="3000">
                <a:solidFill>
                  <a:srgbClr val="FFFFFF"/>
                </a:solidFill>
                <a:latin typeface="Oscine Trial 1"/>
                <a:ea typeface="Oscine Trial 1"/>
                <a:cs typeface="Oscine Trial 1"/>
                <a:sym typeface="Oscine Trial 1"/>
              </a:rPr>
              <a:t>2.3. Composition et objectifs des différents indices</a:t>
            </a:r>
          </a:p>
          <a:p>
            <a:pPr algn="l">
              <a:lnSpc>
                <a:spcPts val="3300"/>
              </a:lnSpc>
            </a:pPr>
            <a:r>
              <a:rPr lang="en-US" sz="3000">
                <a:solidFill>
                  <a:srgbClr val="FFFFFF"/>
                </a:solidFill>
                <a:latin typeface="Oscine Trial 1"/>
                <a:ea typeface="Oscine Trial 1"/>
                <a:cs typeface="Oscine Trial 1"/>
                <a:sym typeface="Oscine Trial 1"/>
              </a:rPr>
              <a:t>2.4. Commission de l’indice</a:t>
            </a:r>
          </a:p>
          <a:p>
            <a:pPr algn="l">
              <a:lnSpc>
                <a:spcPts val="3300"/>
              </a:lnSpc>
              <a:spcBef>
                <a:spcPct val="0"/>
              </a:spcBef>
            </a:pPr>
            <a:endParaRPr lang="en-US" sz="3000">
              <a:solidFill>
                <a:srgbClr val="FFFFFF"/>
              </a:solidFill>
              <a:latin typeface="Oscine Trial 1"/>
              <a:ea typeface="Oscine Trial 1"/>
              <a:cs typeface="Oscine Trial 1"/>
              <a:sym typeface="Oscine Trial 1"/>
            </a:endParaRPr>
          </a:p>
        </p:txBody>
      </p:sp>
      <p:sp>
        <p:nvSpPr>
          <p:cNvPr id="5" name="TextBox 5"/>
          <p:cNvSpPr txBox="1"/>
          <p:nvPr/>
        </p:nvSpPr>
        <p:spPr>
          <a:xfrm>
            <a:off x="1028700" y="1095375"/>
            <a:ext cx="15627418" cy="1965325"/>
          </a:xfrm>
          <a:prstGeom prst="rect">
            <a:avLst/>
          </a:prstGeom>
        </p:spPr>
        <p:txBody>
          <a:bodyPr lIns="0" tIns="0" rIns="0" bIns="0" rtlCol="0" anchor="t">
            <a:spAutoFit/>
          </a:bodyPr>
          <a:lstStyle/>
          <a:p>
            <a:pPr algn="l">
              <a:lnSpc>
                <a:spcPts val="7699"/>
              </a:lnSpc>
              <a:spcBef>
                <a:spcPct val="0"/>
              </a:spcBef>
            </a:pPr>
            <a:r>
              <a:rPr lang="en-US" sz="6999">
                <a:solidFill>
                  <a:srgbClr val="FFFFFF"/>
                </a:solidFill>
                <a:latin typeface="Oscine Trial 2"/>
                <a:ea typeface="Oscine Trial 2"/>
                <a:cs typeface="Oscine Trial 2"/>
                <a:sym typeface="Oscine Trial 2"/>
              </a:rPr>
              <a:t>INDICE DES PRIX … PLUTÔT LES INDICES DES PRIX EN BELGIQUE?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2D8"/>
        </a:solidFill>
        <a:effectLst/>
      </p:bgPr>
    </p:bg>
    <p:spTree>
      <p:nvGrpSpPr>
        <p:cNvPr id="1" name=""/>
        <p:cNvGrpSpPr/>
        <p:nvPr/>
      </p:nvGrpSpPr>
      <p:grpSpPr>
        <a:xfrm>
          <a:off x="0" y="0"/>
          <a:ext cx="0" cy="0"/>
          <a:chOff x="0" y="0"/>
          <a:chExt cx="0" cy="0"/>
        </a:xfrm>
      </p:grpSpPr>
      <p:sp>
        <p:nvSpPr>
          <p:cNvPr id="2" name="TextBox 2"/>
          <p:cNvSpPr txBox="1"/>
          <p:nvPr/>
        </p:nvSpPr>
        <p:spPr>
          <a:xfrm>
            <a:off x="1683585" y="4095750"/>
            <a:ext cx="12103791" cy="2962349"/>
          </a:xfrm>
          <a:prstGeom prst="rect">
            <a:avLst/>
          </a:prstGeom>
        </p:spPr>
        <p:txBody>
          <a:bodyPr wrap="square" lIns="0" tIns="0" rIns="0" bIns="0" rtlCol="0" anchor="t">
            <a:spAutoFit/>
          </a:bodyPr>
          <a:lstStyle/>
          <a:p>
            <a:pPr algn="l">
              <a:lnSpc>
                <a:spcPts val="3300"/>
              </a:lnSpc>
            </a:pPr>
            <a:r>
              <a:rPr lang="en-US" sz="3000">
                <a:solidFill>
                  <a:srgbClr val="000000"/>
                </a:solidFill>
                <a:latin typeface="Oscine Trial 2"/>
                <a:ea typeface="Oscine Trial 2"/>
                <a:cs typeface="Oscine Trial 2"/>
                <a:sym typeface="Oscine Trial 2"/>
              </a:rPr>
              <a:t>Il faut un </a:t>
            </a:r>
            <a:r>
              <a:rPr lang="en-US" sz="3000" err="1">
                <a:solidFill>
                  <a:srgbClr val="000000"/>
                </a:solidFill>
                <a:latin typeface="Oscine Trial 2"/>
                <a:ea typeface="Oscine Trial 2"/>
                <a:cs typeface="Oscine Trial 2"/>
                <a:sym typeface="Oscine Trial 2"/>
              </a:rPr>
              <a:t>outil</a:t>
            </a:r>
            <a:r>
              <a:rPr lang="en-US" sz="3000">
                <a:solidFill>
                  <a:srgbClr val="000000"/>
                </a:solidFill>
                <a:latin typeface="Oscine Trial 2"/>
                <a:ea typeface="Oscine Trial 2"/>
                <a:cs typeface="Oscine Trial 2"/>
                <a:sym typeface="Oscine Trial 2"/>
              </a:rPr>
              <a:t> de </a:t>
            </a:r>
            <a:r>
              <a:rPr lang="en-US" sz="3000" err="1">
                <a:solidFill>
                  <a:srgbClr val="000000"/>
                </a:solidFill>
                <a:latin typeface="Oscine Trial 2"/>
                <a:ea typeface="Oscine Trial 2"/>
                <a:cs typeface="Oscine Trial 2"/>
                <a:sym typeface="Oscine Trial 2"/>
              </a:rPr>
              <a:t>mesure</a:t>
            </a:r>
            <a:r>
              <a:rPr lang="en-US" sz="3000">
                <a:solidFill>
                  <a:srgbClr val="000000"/>
                </a:solidFill>
                <a:latin typeface="Oscine Trial 2"/>
                <a:ea typeface="Oscine Trial 2"/>
                <a:cs typeface="Oscine Trial 2"/>
                <a:sym typeface="Oscine Trial 2"/>
              </a:rPr>
              <a:t> pour </a:t>
            </a:r>
            <a:r>
              <a:rPr lang="en-US" sz="3000" err="1">
                <a:solidFill>
                  <a:srgbClr val="000000"/>
                </a:solidFill>
                <a:latin typeface="Oscine Trial 2"/>
                <a:ea typeface="Oscine Trial 2"/>
                <a:cs typeface="Oscine Trial 2"/>
                <a:sym typeface="Oscine Trial 2"/>
              </a:rPr>
              <a:t>suivre</a:t>
            </a:r>
            <a:r>
              <a:rPr lang="en-US" sz="3000">
                <a:solidFill>
                  <a:srgbClr val="000000"/>
                </a:solidFill>
                <a:latin typeface="Oscine Trial 2"/>
                <a:ea typeface="Oscine Trial 2"/>
                <a:cs typeface="Oscine Trial 2"/>
                <a:sym typeface="Oscine Trial 2"/>
              </a:rPr>
              <a:t> </a:t>
            </a:r>
            <a:r>
              <a:rPr lang="en-US" sz="3000" err="1">
                <a:solidFill>
                  <a:srgbClr val="000000"/>
                </a:solidFill>
                <a:latin typeface="Oscine Trial 2"/>
                <a:ea typeface="Oscine Trial 2"/>
                <a:cs typeface="Oscine Trial 2"/>
                <a:sym typeface="Oscine Trial 2"/>
              </a:rPr>
              <a:t>l’évolution</a:t>
            </a:r>
            <a:r>
              <a:rPr lang="en-US" sz="3000">
                <a:solidFill>
                  <a:srgbClr val="000000"/>
                </a:solidFill>
                <a:latin typeface="Oscine Trial 2"/>
                <a:ea typeface="Oscine Trial 2"/>
                <a:cs typeface="Oscine Trial 2"/>
                <a:sym typeface="Oscine Trial 2"/>
              </a:rPr>
              <a:t> des prix… </a:t>
            </a:r>
            <a:r>
              <a:rPr lang="en-US" sz="3000" err="1">
                <a:solidFill>
                  <a:srgbClr val="000000"/>
                </a:solidFill>
                <a:latin typeface="Oscine Trial 2"/>
                <a:ea typeface="Oscine Trial 2"/>
                <a:cs typeface="Oscine Trial 2"/>
                <a:sym typeface="Oscine Trial 2"/>
              </a:rPr>
              <a:t>mais</a:t>
            </a:r>
            <a:r>
              <a:rPr lang="en-US" sz="3000">
                <a:solidFill>
                  <a:srgbClr val="000000"/>
                </a:solidFill>
                <a:latin typeface="Oscine Trial 2"/>
                <a:ea typeface="Oscine Trial 2"/>
                <a:cs typeface="Oscine Trial 2"/>
                <a:sym typeface="Oscine Trial 2"/>
              </a:rPr>
              <a:t> il </a:t>
            </a:r>
            <a:r>
              <a:rPr lang="en-US" sz="3000" err="1">
                <a:solidFill>
                  <a:srgbClr val="000000"/>
                </a:solidFill>
                <a:latin typeface="Oscine Trial 2"/>
                <a:ea typeface="Oscine Trial 2"/>
                <a:cs typeface="Oscine Trial 2"/>
                <a:sym typeface="Oscine Trial 2"/>
              </a:rPr>
              <a:t>existe</a:t>
            </a:r>
            <a:r>
              <a:rPr lang="en-US" sz="3000">
                <a:solidFill>
                  <a:srgbClr val="000000"/>
                </a:solidFill>
                <a:latin typeface="Oscine Trial 2"/>
                <a:ea typeface="Oscine Trial 2"/>
                <a:cs typeface="Oscine Trial 2"/>
                <a:sym typeface="Oscine Trial 2"/>
              </a:rPr>
              <a:t> des </a:t>
            </a:r>
            <a:r>
              <a:rPr lang="en-US" sz="3000" err="1">
                <a:solidFill>
                  <a:srgbClr val="000000"/>
                </a:solidFill>
                <a:latin typeface="Oscine Trial 2"/>
                <a:ea typeface="Oscine Trial 2"/>
                <a:cs typeface="Oscine Trial 2"/>
                <a:sym typeface="Oscine Trial 2"/>
              </a:rPr>
              <a:t>milliers</a:t>
            </a:r>
            <a:r>
              <a:rPr lang="en-US" sz="3000">
                <a:solidFill>
                  <a:srgbClr val="000000"/>
                </a:solidFill>
                <a:latin typeface="Oscine Trial 2"/>
                <a:ea typeface="Oscine Trial 2"/>
                <a:cs typeface="Oscine Trial 2"/>
                <a:sym typeface="Oscine Trial 2"/>
              </a:rPr>
              <a:t> de </a:t>
            </a:r>
            <a:r>
              <a:rPr lang="en-US" sz="3000" err="1">
                <a:solidFill>
                  <a:srgbClr val="000000"/>
                </a:solidFill>
                <a:latin typeface="Oscine Trial 2"/>
                <a:ea typeface="Oscine Trial 2"/>
                <a:cs typeface="Oscine Trial 2"/>
                <a:sym typeface="Oscine Trial 2"/>
              </a:rPr>
              <a:t>produits</a:t>
            </a:r>
            <a:r>
              <a:rPr lang="en-US" sz="3000">
                <a:solidFill>
                  <a:srgbClr val="000000"/>
                </a:solidFill>
                <a:latin typeface="Oscine Trial 2"/>
                <a:ea typeface="Oscine Trial 2"/>
                <a:cs typeface="Oscine Trial 2"/>
                <a:sym typeface="Oscine Trial 2"/>
              </a:rPr>
              <a:t>, et chacun </a:t>
            </a:r>
            <a:r>
              <a:rPr lang="en-US" sz="3000" err="1">
                <a:solidFill>
                  <a:srgbClr val="000000"/>
                </a:solidFill>
                <a:latin typeface="Oscine Trial 2"/>
                <a:ea typeface="Oscine Trial 2"/>
                <a:cs typeface="Oscine Trial 2"/>
                <a:sym typeface="Oscine Trial 2"/>
              </a:rPr>
              <a:t>dépense</a:t>
            </a:r>
            <a:r>
              <a:rPr lang="en-US" sz="3000">
                <a:solidFill>
                  <a:srgbClr val="000000"/>
                </a:solidFill>
                <a:latin typeface="Oscine Trial 2"/>
                <a:ea typeface="Oscine Trial 2"/>
                <a:cs typeface="Oscine Trial 2"/>
                <a:sym typeface="Oscine Trial 2"/>
              </a:rPr>
              <a:t> son argent </a:t>
            </a:r>
            <a:r>
              <a:rPr lang="en-US" sz="3000" err="1">
                <a:solidFill>
                  <a:srgbClr val="000000"/>
                </a:solidFill>
                <a:latin typeface="Oscine Trial 2"/>
                <a:ea typeface="Oscine Trial 2"/>
                <a:cs typeface="Oscine Trial 2"/>
                <a:sym typeface="Oscine Trial 2"/>
              </a:rPr>
              <a:t>différemment</a:t>
            </a:r>
            <a:r>
              <a:rPr lang="en-US" sz="3000">
                <a:solidFill>
                  <a:srgbClr val="000000"/>
                </a:solidFill>
                <a:latin typeface="Oscine Trial 2"/>
                <a:ea typeface="Oscine Trial 2"/>
                <a:cs typeface="Oscine Trial 2"/>
                <a:sym typeface="Oscine Trial 2"/>
              </a:rPr>
              <a:t>. </a:t>
            </a:r>
            <a:r>
              <a:rPr lang="en-US" sz="3000" err="1">
                <a:solidFill>
                  <a:srgbClr val="000000"/>
                </a:solidFill>
                <a:latin typeface="Oscine Trial 2"/>
                <a:ea typeface="Oscine Trial 2"/>
                <a:cs typeface="Oscine Trial 2"/>
                <a:sym typeface="Oscine Trial 2"/>
              </a:rPr>
              <a:t>Quels</a:t>
            </a:r>
            <a:r>
              <a:rPr lang="en-US" sz="3000">
                <a:solidFill>
                  <a:srgbClr val="000000"/>
                </a:solidFill>
                <a:latin typeface="Oscine Trial 2"/>
                <a:ea typeface="Oscine Trial 2"/>
                <a:cs typeface="Oscine Trial 2"/>
                <a:sym typeface="Oscine Trial 2"/>
              </a:rPr>
              <a:t> prix </a:t>
            </a:r>
            <a:r>
              <a:rPr lang="en-US" sz="3000" err="1">
                <a:solidFill>
                  <a:srgbClr val="000000"/>
                </a:solidFill>
                <a:latin typeface="Oscine Trial 2"/>
                <a:ea typeface="Oscine Trial 2"/>
                <a:cs typeface="Oscine Trial 2"/>
                <a:sym typeface="Oscine Trial 2"/>
              </a:rPr>
              <a:t>sont</a:t>
            </a:r>
            <a:r>
              <a:rPr lang="en-US" sz="3000">
                <a:solidFill>
                  <a:srgbClr val="000000"/>
                </a:solidFill>
                <a:latin typeface="Oscine Trial 2"/>
                <a:ea typeface="Oscine Trial 2"/>
                <a:cs typeface="Oscine Trial 2"/>
                <a:sym typeface="Oscine Trial 2"/>
              </a:rPr>
              <a:t> pris </a:t>
            </a:r>
            <a:r>
              <a:rPr lang="en-US" sz="3000" err="1">
                <a:solidFill>
                  <a:srgbClr val="000000"/>
                </a:solidFill>
                <a:latin typeface="Oscine Trial 2"/>
                <a:ea typeface="Oscine Trial 2"/>
                <a:cs typeface="Oscine Trial 2"/>
                <a:sym typeface="Oscine Trial 2"/>
              </a:rPr>
              <a:t>en</a:t>
            </a:r>
            <a:r>
              <a:rPr lang="en-US" sz="3000">
                <a:solidFill>
                  <a:srgbClr val="000000"/>
                </a:solidFill>
                <a:latin typeface="Oscine Trial 2"/>
                <a:ea typeface="Oscine Trial 2"/>
                <a:cs typeface="Oscine Trial 2"/>
                <a:sym typeface="Oscine Trial 2"/>
              </a:rPr>
              <a:t> </a:t>
            </a:r>
            <a:r>
              <a:rPr lang="en-US" sz="3000" err="1">
                <a:solidFill>
                  <a:srgbClr val="000000"/>
                </a:solidFill>
                <a:latin typeface="Oscine Trial 2"/>
                <a:ea typeface="Oscine Trial 2"/>
                <a:cs typeface="Oscine Trial 2"/>
                <a:sym typeface="Oscine Trial 2"/>
              </a:rPr>
              <a:t>compte</a:t>
            </a:r>
            <a:r>
              <a:rPr lang="en-US" sz="3000">
                <a:solidFill>
                  <a:srgbClr val="000000"/>
                </a:solidFill>
                <a:latin typeface="Oscine Trial 2"/>
                <a:ea typeface="Oscine Trial 2"/>
                <a:cs typeface="Oscine Trial 2"/>
                <a:sym typeface="Oscine Trial 2"/>
              </a:rPr>
              <a:t> ?</a:t>
            </a:r>
          </a:p>
          <a:p>
            <a:pPr algn="l">
              <a:lnSpc>
                <a:spcPts val="3300"/>
              </a:lnSpc>
            </a:pPr>
            <a:endParaRPr lang="en-US" sz="3000">
              <a:solidFill>
                <a:srgbClr val="000000"/>
              </a:solidFill>
              <a:latin typeface="Oscine Trial 2"/>
              <a:ea typeface="Oscine Trial 2"/>
              <a:cs typeface="Oscine Trial 2"/>
              <a:sym typeface="Oscine Trial 2"/>
            </a:endParaRPr>
          </a:p>
          <a:p>
            <a:pPr algn="l">
              <a:lnSpc>
                <a:spcPts val="3300"/>
              </a:lnSpc>
            </a:pPr>
            <a:r>
              <a:rPr lang="en-US" sz="3000">
                <a:solidFill>
                  <a:srgbClr val="000000"/>
                </a:solidFill>
                <a:latin typeface="Oscine Trial 1"/>
                <a:ea typeface="Oscine Trial 1"/>
                <a:cs typeface="Oscine Trial 1"/>
                <a:sym typeface="Oscine Trial 1"/>
              </a:rPr>
              <a:t>&gt; Pour </a:t>
            </a:r>
            <a:r>
              <a:rPr lang="en-US" sz="3000" err="1">
                <a:solidFill>
                  <a:srgbClr val="000000"/>
                </a:solidFill>
                <a:latin typeface="Oscine Trial 1"/>
                <a:ea typeface="Oscine Trial 1"/>
                <a:cs typeface="Oscine Trial 1"/>
                <a:sym typeface="Oscine Trial 1"/>
              </a:rPr>
              <a:t>répondre</a:t>
            </a:r>
            <a:r>
              <a:rPr lang="en-US" sz="3000">
                <a:solidFill>
                  <a:srgbClr val="000000"/>
                </a:solidFill>
                <a:latin typeface="Oscine Trial 1"/>
                <a:ea typeface="Oscine Trial 1"/>
                <a:cs typeface="Oscine Trial 1"/>
                <a:sym typeface="Oscine Trial 1"/>
              </a:rPr>
              <a:t> à </a:t>
            </a:r>
            <a:r>
              <a:rPr lang="en-US" sz="3000" err="1">
                <a:solidFill>
                  <a:srgbClr val="000000"/>
                </a:solidFill>
                <a:latin typeface="Oscine Trial 1"/>
                <a:ea typeface="Oscine Trial 1"/>
                <a:cs typeface="Oscine Trial 1"/>
                <a:sym typeface="Oscine Trial 1"/>
              </a:rPr>
              <a:t>cette</a:t>
            </a:r>
            <a:r>
              <a:rPr lang="en-US" sz="3000">
                <a:solidFill>
                  <a:srgbClr val="000000"/>
                </a:solidFill>
                <a:latin typeface="Oscine Trial 1"/>
                <a:ea typeface="Oscine Trial 1"/>
                <a:cs typeface="Oscine Trial 1"/>
                <a:sym typeface="Oscine Trial 1"/>
              </a:rPr>
              <a:t> question, des </a:t>
            </a:r>
            <a:r>
              <a:rPr lang="en-US" sz="3000" err="1">
                <a:solidFill>
                  <a:srgbClr val="000000"/>
                </a:solidFill>
                <a:latin typeface="Oscine Trial 1"/>
                <a:ea typeface="Oscine Trial 1"/>
                <a:cs typeface="Oscine Trial 1"/>
                <a:sym typeface="Oscine Trial 1"/>
              </a:rPr>
              <a:t>enquêtes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sont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régulièrement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menées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auprès</a:t>
            </a:r>
            <a:r>
              <a:rPr lang="en-US" sz="3000">
                <a:solidFill>
                  <a:srgbClr val="000000"/>
                </a:solidFill>
                <a:latin typeface="Oscine Trial 1"/>
                <a:ea typeface="Oscine Trial 1"/>
                <a:cs typeface="Oscine Trial 1"/>
                <a:sym typeface="Oscine Trial 1"/>
              </a:rPr>
              <a:t> des ménages pour savoir </a:t>
            </a:r>
            <a:r>
              <a:rPr lang="en-US" sz="3000" err="1">
                <a:solidFill>
                  <a:srgbClr val="000000"/>
                </a:solidFill>
                <a:latin typeface="Oscine Trial 1"/>
                <a:ea typeface="Oscine Trial 1"/>
                <a:cs typeface="Oscine Trial 1"/>
                <a:sym typeface="Oscine Trial 1"/>
              </a:rPr>
              <a:t>quelles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sont</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leurs</a:t>
            </a:r>
            <a:r>
              <a:rPr lang="en-US" sz="3000">
                <a:solidFill>
                  <a:srgbClr val="000000"/>
                </a:solidFill>
                <a:latin typeface="Oscine Trial 1"/>
                <a:ea typeface="Oscine Trial 1"/>
                <a:cs typeface="Oscine Trial 1"/>
                <a:sym typeface="Oscine Trial 1"/>
              </a:rPr>
              <a:t> </a:t>
            </a:r>
            <a:r>
              <a:rPr lang="en-US" sz="3000" err="1">
                <a:solidFill>
                  <a:srgbClr val="000000"/>
                </a:solidFill>
                <a:latin typeface="Oscine Trial 1"/>
                <a:ea typeface="Oscine Trial 1"/>
                <a:cs typeface="Oscine Trial 1"/>
                <a:sym typeface="Oscine Trial 1"/>
              </a:rPr>
              <a:t>dépenses</a:t>
            </a:r>
            <a:r>
              <a:rPr lang="en-US" sz="3000">
                <a:solidFill>
                  <a:srgbClr val="000000"/>
                </a:solidFill>
                <a:latin typeface="Oscine Trial 1"/>
                <a:ea typeface="Oscine Trial 1"/>
                <a:cs typeface="Oscine Trial 1"/>
                <a:sym typeface="Oscine Trial 1"/>
              </a:rPr>
              <a:t> à  </a:t>
            </a:r>
            <a:r>
              <a:rPr lang="en-US" sz="3000" err="1">
                <a:solidFill>
                  <a:srgbClr val="000000"/>
                </a:solidFill>
                <a:latin typeface="Oscine Trial 1"/>
                <a:ea typeface="Oscine Trial 1"/>
                <a:cs typeface="Oscine Trial 1"/>
                <a:sym typeface="Oscine Trial 1"/>
              </a:rPr>
              <a:t>enquête</a:t>
            </a:r>
            <a:r>
              <a:rPr lang="en-US" sz="3000">
                <a:solidFill>
                  <a:srgbClr val="000000"/>
                </a:solidFill>
                <a:latin typeface="Oscine Trial 1"/>
                <a:ea typeface="Oscine Trial 1"/>
                <a:cs typeface="Oscine Trial 1"/>
                <a:sym typeface="Oscine Trial 1"/>
              </a:rPr>
              <a:t> sur le budget des ménages</a:t>
            </a:r>
          </a:p>
        </p:txBody>
      </p:sp>
      <p:sp>
        <p:nvSpPr>
          <p:cNvPr id="3" name="Freeform 3"/>
          <p:cNvSpPr/>
          <p:nvPr/>
        </p:nvSpPr>
        <p:spPr>
          <a:xfrm>
            <a:off x="13787376" y="6294145"/>
            <a:ext cx="3471924" cy="2964155"/>
          </a:xfrm>
          <a:custGeom>
            <a:avLst/>
            <a:gdLst/>
            <a:ahLst/>
            <a:cxnLst/>
            <a:rect l="l" t="t" r="r" b="b"/>
            <a:pathLst>
              <a:path w="3471924" h="2964155">
                <a:moveTo>
                  <a:pt x="0" y="0"/>
                </a:moveTo>
                <a:lnTo>
                  <a:pt x="3471924" y="0"/>
                </a:lnTo>
                <a:lnTo>
                  <a:pt x="3471924" y="2964155"/>
                </a:lnTo>
                <a:lnTo>
                  <a:pt x="0" y="2964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BE"/>
          </a:p>
        </p:txBody>
      </p:sp>
      <p:sp>
        <p:nvSpPr>
          <p:cNvPr id="4" name="TextBox 4"/>
          <p:cNvSpPr txBox="1"/>
          <p:nvPr/>
        </p:nvSpPr>
        <p:spPr>
          <a:xfrm>
            <a:off x="1028700" y="1095375"/>
            <a:ext cx="15627418" cy="1965325"/>
          </a:xfrm>
          <a:prstGeom prst="rect">
            <a:avLst/>
          </a:prstGeom>
        </p:spPr>
        <p:txBody>
          <a:bodyPr lIns="0" tIns="0" rIns="0" bIns="0" rtlCol="0" anchor="t">
            <a:spAutoFit/>
          </a:bodyPr>
          <a:lstStyle/>
          <a:p>
            <a:pPr algn="l">
              <a:lnSpc>
                <a:spcPts val="7699"/>
              </a:lnSpc>
            </a:pPr>
            <a:r>
              <a:rPr lang="en-US" sz="6999">
                <a:solidFill>
                  <a:srgbClr val="E51B0F"/>
                </a:solidFill>
                <a:latin typeface="Oscine Trial 2"/>
                <a:ea typeface="Oscine Trial 2"/>
                <a:cs typeface="Oscine Trial 2"/>
                <a:sym typeface="Oscine Trial 2"/>
              </a:rPr>
              <a:t>COMMENT CALCULE-T-ON </a:t>
            </a:r>
          </a:p>
          <a:p>
            <a:pPr algn="l">
              <a:lnSpc>
                <a:spcPts val="7699"/>
              </a:lnSpc>
              <a:spcBef>
                <a:spcPct val="0"/>
              </a:spcBef>
            </a:pPr>
            <a:r>
              <a:rPr lang="en-US" sz="6999">
                <a:solidFill>
                  <a:srgbClr val="E51B0F"/>
                </a:solidFill>
                <a:latin typeface="Oscine Trial 2"/>
                <a:ea typeface="Oscine Trial 2"/>
                <a:cs typeface="Oscine Trial 2"/>
                <a:sym typeface="Oscine Trial 2"/>
              </a:rPr>
              <a:t>UN INDICE DES PRIX?</a:t>
            </a:r>
          </a:p>
        </p:txBody>
      </p:sp>
      <p:sp>
        <p:nvSpPr>
          <p:cNvPr id="5" name="TextBox 5"/>
          <p:cNvSpPr txBox="1"/>
          <p:nvPr/>
        </p:nvSpPr>
        <p:spPr>
          <a:xfrm>
            <a:off x="553641" y="981075"/>
            <a:ext cx="589359" cy="542906"/>
          </a:xfrm>
          <a:prstGeom prst="rect">
            <a:avLst/>
          </a:prstGeom>
        </p:spPr>
        <p:txBody>
          <a:bodyPr wrap="square" lIns="0" tIns="0" rIns="0" bIns="0" rtlCol="0" anchor="t">
            <a:spAutoFit/>
          </a:bodyPr>
          <a:lstStyle/>
          <a:p>
            <a:pPr algn="ctr">
              <a:lnSpc>
                <a:spcPts val="4480"/>
              </a:lnSpc>
            </a:pPr>
            <a:r>
              <a:rPr lang="en-US" sz="3200">
                <a:solidFill>
                  <a:srgbClr val="000000"/>
                </a:solidFill>
                <a:latin typeface="Oscine Trial 3"/>
                <a:ea typeface="Oscine Trial 3"/>
                <a:cs typeface="Oscine Trial 3"/>
                <a:sym typeface="Oscine Trial 3"/>
              </a:rPr>
              <a:t>2.1</a:t>
            </a:r>
          </a:p>
        </p:txBody>
      </p:sp>
      <p:grpSp>
        <p:nvGrpSpPr>
          <p:cNvPr id="6" name="Group 6"/>
          <p:cNvGrpSpPr/>
          <p:nvPr/>
        </p:nvGrpSpPr>
        <p:grpSpPr>
          <a:xfrm>
            <a:off x="-6812631" y="8159103"/>
            <a:ext cx="8897787" cy="9268529"/>
            <a:chOff x="0" y="0"/>
            <a:chExt cx="609600" cy="635000"/>
          </a:xfrm>
        </p:grpSpPr>
        <p:sp>
          <p:nvSpPr>
            <p:cNvPr id="7" name="Freeform 7"/>
            <p:cNvSpPr/>
            <p:nvPr/>
          </p:nvSpPr>
          <p:spPr>
            <a:xfrm>
              <a:off x="0" y="0"/>
              <a:ext cx="609600" cy="635000"/>
            </a:xfrm>
            <a:custGeom>
              <a:avLst/>
              <a:gdLst/>
              <a:ahLst/>
              <a:cxnLst/>
              <a:rect l="l" t="t" r="r" b="b"/>
              <a:pathLst>
                <a:path w="609600" h="635000">
                  <a:moveTo>
                    <a:pt x="490404" y="7881"/>
                  </a:moveTo>
                  <a:cubicBezTo>
                    <a:pt x="397930" y="-22904"/>
                    <a:pt x="331498" y="44197"/>
                    <a:pt x="304789" y="76966"/>
                  </a:cubicBezTo>
                  <a:cubicBezTo>
                    <a:pt x="278074" y="44194"/>
                    <a:pt x="211651" y="-22902"/>
                    <a:pt x="119184" y="7881"/>
                  </a:cubicBezTo>
                  <a:cubicBezTo>
                    <a:pt x="21467" y="40412"/>
                    <a:pt x="-17861" y="140407"/>
                    <a:pt x="7510" y="263481"/>
                  </a:cubicBezTo>
                  <a:cubicBezTo>
                    <a:pt x="45646" y="448475"/>
                    <a:pt x="229635" y="596927"/>
                    <a:pt x="304789" y="635000"/>
                  </a:cubicBezTo>
                  <a:cubicBezTo>
                    <a:pt x="379933" y="596938"/>
                    <a:pt x="563954" y="448485"/>
                    <a:pt x="602092" y="263481"/>
                  </a:cubicBezTo>
                  <a:cubicBezTo>
                    <a:pt x="627463" y="140407"/>
                    <a:pt x="588123" y="40412"/>
                    <a:pt x="490404" y="7881"/>
                  </a:cubicBezTo>
                  <a:close/>
                </a:path>
              </a:pathLst>
            </a:custGeom>
            <a:solidFill>
              <a:srgbClr val="E51B0F"/>
            </a:solidFill>
          </p:spPr>
          <p:txBody>
            <a:bodyPr/>
            <a:lstStyle/>
            <a:p>
              <a:endParaRPr lang="fr-BE"/>
            </a:p>
          </p:txBody>
        </p:sp>
        <p:sp>
          <p:nvSpPr>
            <p:cNvPr id="8" name="TextBox 8"/>
            <p:cNvSpPr txBox="1"/>
            <p:nvPr/>
          </p:nvSpPr>
          <p:spPr>
            <a:xfrm>
              <a:off x="38100" y="50800"/>
              <a:ext cx="533400" cy="5080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ee59c091-05a2-465c-ae54-056c2f72a241" ContentTypeId="0x0101008C4D60F56CCC90409DC93FFC06B817A3" PreviousValue="false"/>
</file>

<file path=customXml/item3.xml><?xml version="1.0" encoding="utf-8"?>
<ct:contentTypeSchema xmlns:ct="http://schemas.microsoft.com/office/2006/metadata/contentType" xmlns:ma="http://schemas.microsoft.com/office/2006/metadata/properties/metaAttributes" ct:_="" ma:_="" ma:contentTypeName="Circulaire" ma:contentTypeID="0x0101008C4D60F56CCC90409DC93FFC06B817A3008B9E44B28AEFF94A8260A6288990F775" ma:contentTypeVersion="102" ma:contentTypeDescription="" ma:contentTypeScope="" ma:versionID="95c5f311be6a456787c4556cda8c97f7">
  <xsd:schema xmlns:xsd="http://www.w3.org/2001/XMLSchema" xmlns:xs="http://www.w3.org/2001/XMLSchema" xmlns:p="http://schemas.microsoft.com/office/2006/metadata/properties" xmlns:ns2="7580933d-17ad-48ce-bfda-327bd042daa4" xmlns:ns3="c0ff9b0e-7f75-4c76-bdc0-8eb9608be293" targetNamespace="http://schemas.microsoft.com/office/2006/metadata/properties" ma:root="true" ma:fieldsID="81f79bbde99c5b317c5ba28ec844ae6b" ns2:_="" ns3:_="">
    <xsd:import namespace="7580933d-17ad-48ce-bfda-327bd042daa4"/>
    <xsd:import namespace="c0ff9b0e-7f75-4c76-bdc0-8eb9608be293"/>
    <xsd:element name="properties">
      <xsd:complexType>
        <xsd:sequence>
          <xsd:element name="documentManagement">
            <xsd:complexType>
              <xsd:all>
                <xsd:element ref="ns2:NomRedacteur" minOccurs="0"/>
                <xsd:element ref="ns2:DateCirculaire" minOccurs="0"/>
                <xsd:element ref="ns2:DatePublication" minOccurs="0"/>
                <xsd:element ref="ns2:DateReunion" minOccurs="0"/>
                <xsd:element ref="ns2:TaxCatchAll" minOccurs="0"/>
                <xsd:element ref="ns2:TaxCatchAllLabel" minOccurs="0"/>
                <xsd:element ref="ns2:l54d7810806a42a6926bbf6f74851bad" minOccurs="0"/>
                <xsd:element ref="ns2:ma09491cfd3542cc8089b1fea9aa0d8c" minOccurs="0"/>
                <xsd:element ref="ns2:k0e17eda7a8b4a7389609ab2bbd5d220" minOccurs="0"/>
                <xsd:element ref="ns2:IDDossier" minOccurs="0"/>
                <xsd:element ref="ns2:LigneLettreCommission" minOccurs="0"/>
                <xsd:element ref="ns2:AccroLettreCommission" minOccurs="0"/>
                <xsd:element ref="ns2:h1eb8619b45a42b99405d8a9bf8db640" minOccurs="0"/>
                <xsd:element ref="ns2:Référence" minOccurs="0"/>
                <xsd:element ref="ns2:InitialesPersonnesImpliquées" minOccurs="0"/>
                <xsd:element ref="ns2:LigneLettreF_x0020_" minOccurs="0"/>
                <xsd:element ref="ns2:LigneLettreN" minOccurs="0"/>
                <xsd:element ref="ns3:MediaServiceObjectDetectorVersions" minOccurs="0"/>
                <xsd:element ref="ns3:MediaServiceDateTake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0933d-17ad-48ce-bfda-327bd042daa4" elementFormDefault="qualified">
    <xsd:import namespace="http://schemas.microsoft.com/office/2006/documentManagement/types"/>
    <xsd:import namespace="http://schemas.microsoft.com/office/infopath/2007/PartnerControls"/>
    <xsd:element name="NomRedacteur" ma:index="4" nillable="true" ma:displayName="Nom du redacteur" ma:indexed="true" ma:list="UserInfo" ma:SharePointGroup="0" ma:internalName="NomRedacteu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ateCirculaire" ma:index="6" nillable="true" ma:displayName="Date de création" ma:format="DateOnly" ma:indexed="true" ma:internalName="DateCirculaire" ma:readOnly="false">
      <xsd:simpleType>
        <xsd:restriction base="dms:DateTime"/>
      </xsd:simpleType>
    </xsd:element>
    <xsd:element name="DatePublication" ma:index="7" nillable="true" ma:displayName="Date de publication" ma:format="DateOnly" ma:indexed="true" ma:internalName="DatePublication">
      <xsd:simpleType>
        <xsd:restriction base="dms:DateTime"/>
      </xsd:simpleType>
    </xsd:element>
    <xsd:element name="DateReunion" ma:index="8" nillable="true" ma:displayName="Date de réunion" ma:format="DateOnly" ma:indexed="true" ma:internalName="DateReunion" ma:readOnly="false">
      <xsd:simpleType>
        <xsd:restriction base="dms:DateTime"/>
      </xsd:simpleType>
    </xsd:element>
    <xsd:element name="TaxCatchAll" ma:index="9" nillable="true" ma:displayName="Taxonomy Catch All Column" ma:hidden="true" ma:list="{7abfb66e-1ee8-4875-a8eb-520f2c49d059}" ma:internalName="TaxCatchAll" ma:showField="CatchAllData" ma:web="7479a1de-4e9f-4a68-b06f-f8c3f599e08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abfb66e-1ee8-4875-a8eb-520f2c49d059}" ma:internalName="TaxCatchAllLabel" ma:readOnly="true" ma:showField="CatchAllDataLabel" ma:web="7479a1de-4e9f-4a68-b06f-f8c3f599e08e">
      <xsd:complexType>
        <xsd:complexContent>
          <xsd:extension base="dms:MultiChoiceLookup">
            <xsd:sequence>
              <xsd:element name="Value" type="dms:Lookup" maxOccurs="unbounded" minOccurs="0" nillable="true"/>
            </xsd:sequence>
          </xsd:extension>
        </xsd:complexContent>
      </xsd:complexType>
    </xsd:element>
    <xsd:element name="l54d7810806a42a6926bbf6f74851bad" ma:index="12" nillable="true" ma:taxonomy="true" ma:internalName="l54d7810806a42a6926bbf6f74851bad" ma:taxonomyFieldName="Langue" ma:displayName="Langue" ma:default="" ma:fieldId="{554d7810-806a-42a6-926b-bf6f74851bad}" ma:sspId="ee59c091-05a2-465c-ae54-056c2f72a241" ma:termSetId="8fc0c379-f97a-4bf8-a819-9153dd6c9d83" ma:anchorId="00000000-0000-0000-0000-000000000000" ma:open="false" ma:isKeyword="false">
      <xsd:complexType>
        <xsd:sequence>
          <xsd:element ref="pc:Terms" minOccurs="0" maxOccurs="1"/>
        </xsd:sequence>
      </xsd:complexType>
    </xsd:element>
    <xsd:element name="ma09491cfd3542cc8089b1fea9aa0d8c" ma:index="15" nillable="true" ma:taxonomy="true" ma:internalName="ma09491cfd3542cc8089b1fea9aa0d8c" ma:taxonomyFieldName="SujetThemeCirculaire" ma:displayName="Sujet/Theme" ma:default="" ma:fieldId="{6a09491c-fd35-42cc-8089-b1fea9aa0d8c}" ma:sspId="ee59c091-05a2-465c-ae54-056c2f72a241" ma:termSetId="196604e3-fe5a-4dd9-a1ee-4635a163e89a" ma:anchorId="00000000-0000-0000-0000-000000000000" ma:open="false" ma:isKeyword="false">
      <xsd:complexType>
        <xsd:sequence>
          <xsd:element ref="pc:Terms" minOccurs="0" maxOccurs="1"/>
        </xsd:sequence>
      </xsd:complexType>
    </xsd:element>
    <xsd:element name="k0e17eda7a8b4a7389609ab2bbd5d220" ma:index="18" ma:taxonomy="true" ma:internalName="k0e17eda7a8b4a7389609ab2bbd5d220" ma:taxonomyFieldName="TypeVersion" ma:displayName="Type Version" ma:default="1;#Origineel|9e1ccc13-f622-4b82-b3e3-9bf2b280e82a" ma:fieldId="{40e17eda-7a8b-4a73-8960-9ab2bbd5d220}" ma:sspId="ee59c091-05a2-465c-ae54-056c2f72a241" ma:termSetId="65d8e65f-3e01-4346-9314-b52bc54baab0" ma:anchorId="00000000-0000-0000-0000-000000000000" ma:open="false" ma:isKeyword="false">
      <xsd:complexType>
        <xsd:sequence>
          <xsd:element ref="pc:Terms" minOccurs="0" maxOccurs="1"/>
        </xsd:sequence>
      </xsd:complexType>
    </xsd:element>
    <xsd:element name="IDDossier" ma:index="20" nillable="true" ma:displayName="IDDossier" ma:decimals="0" ma:internalName="IDDossier" ma:percentage="FALSE">
      <xsd:simpleType>
        <xsd:restriction base="dms:Number"/>
      </xsd:simpleType>
    </xsd:element>
    <xsd:element name="LigneLettreCommission" ma:index="21" nillable="true" ma:displayName="LigneLettreCommission" ma:default="" ma:internalName="LigneLettreCommission">
      <xsd:simpleType>
        <xsd:restriction base="dms:Text">
          <xsd:maxLength value="255"/>
        </xsd:restriction>
      </xsd:simpleType>
    </xsd:element>
    <xsd:element name="AccroLettreCommission" ma:index="22" nillable="true" ma:displayName="AccroLettreCommission" ma:default="" ma:indexed="true" ma:internalName="AccroLettreCommission">
      <xsd:simpleType>
        <xsd:restriction base="dms:Text">
          <xsd:maxLength value="255"/>
        </xsd:restriction>
      </xsd:simpleType>
    </xsd:element>
    <xsd:element name="h1eb8619b45a42b99405d8a9bf8db640" ma:index="23" nillable="true" ma:taxonomy="true" ma:internalName="h1eb8619b45a42b99405d8a9bf8db640" ma:taxonomyFieldName="Sujet_x002F_Th_x00e8_me_x002d_Publication" ma:displayName="Sujet/Thème" ma:default="" ma:fieldId="{11eb8619-b45a-42b9-9405-d8a9bf8db640}" ma:sspId="ee59c091-05a2-465c-ae54-056c2f72a241" ma:termSetId="5206b994-708f-4a92-8455-5bdcbb7f379e" ma:anchorId="00000000-0000-0000-0000-000000000000" ma:open="false" ma:isKeyword="false">
      <xsd:complexType>
        <xsd:sequence>
          <xsd:element ref="pc:Terms" minOccurs="0" maxOccurs="1"/>
        </xsd:sequence>
      </xsd:complexType>
    </xsd:element>
    <xsd:element name="Référence" ma:index="25" nillable="true" ma:displayName="Référence" ma:internalName="R_x00e9_f_x00e9_rence">
      <xsd:simpleType>
        <xsd:restriction base="dms:Text">
          <xsd:maxLength value="255"/>
        </xsd:restriction>
      </xsd:simpleType>
    </xsd:element>
    <xsd:element name="InitialesPersonnesImpliquées" ma:index="26" nillable="true" ma:displayName="InitialesPersonnesImpliquées" ma:internalName="InitialesPersonnesImpliqu_x00e9_es">
      <xsd:simpleType>
        <xsd:restriction base="dms:Text">
          <xsd:maxLength value="255"/>
        </xsd:restriction>
      </xsd:simpleType>
    </xsd:element>
    <xsd:element name="LigneLettreF_x0020_" ma:index="27" nillable="true" ma:displayName="LigneLettreF " ma:default="" ma:internalName="LigneLettreF_x0020_">
      <xsd:simpleType>
        <xsd:restriction base="dms:Text">
          <xsd:maxLength value="255"/>
        </xsd:restriction>
      </xsd:simpleType>
    </xsd:element>
    <xsd:element name="LigneLettreN" ma:index="28" nillable="true" ma:displayName="LigneLettreN" ma:default="" ma:internalName="LigneLettre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ff9b0e-7f75-4c76-bdc0-8eb9608be293" elementFormDefault="qualified">
    <xsd:import namespace="http://schemas.microsoft.com/office/2006/documentManagement/types"/>
    <xsd:import namespace="http://schemas.microsoft.com/office/infopath/2007/PartnerControls"/>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DateTaken" ma:index="30" nillable="true" ma:displayName="MediaServiceDateTaken" ma:hidden="true" ma:indexed="true" ma:internalName="MediaServiceDateTaken"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7580933d-17ad-48ce-bfda-327bd042daa4">
      <Value>67</Value>
      <Value>65</Value>
      <Value>1</Value>
    </TaxCatchAll>
    <LigneLettreN xmlns="7580933d-17ad-48ce-bfda-327bd042daa4">Federaal Bureau (ter info)</LigneLettreN>
    <AccroLettreCommission xmlns="7580933d-17ad-48ce-bfda-327bd042daa4">I</AccroLettreCommission>
    <InitialesPersonnesImpliquées xmlns="7580933d-17ad-48ce-bfda-327bd042daa4" xsi:nil="true"/>
    <LigneLettreF_x0020_ xmlns="7580933d-17ad-48ce-bfda-327bd042daa4">Bureau Fédéral ( Pour info)</LigneLettreF_x0020_>
    <h1eb8619b45a42b99405d8a9bf8db640 xmlns="7580933d-17ad-48ce-bfda-327bd042daa4">
      <Terms xmlns="http://schemas.microsoft.com/office/infopath/2007/PartnerControls">
        <TermInfo xmlns="http://schemas.microsoft.com/office/infopath/2007/PartnerControls">
          <TermName xmlns="http://schemas.microsoft.com/office/infopath/2007/PartnerControls">Index</TermName>
          <TermId xmlns="http://schemas.microsoft.com/office/infopath/2007/PartnerControls">8e6580ef-e59e-4765-96a9-c4ac78b903be</TermId>
        </TermInfo>
      </Terms>
    </h1eb8619b45a42b99405d8a9bf8db640>
    <NomRedacteur xmlns="7580933d-17ad-48ce-bfda-327bd042daa4">
      <UserInfo>
        <DisplayName>DESIMONE Giuseppina</DisplayName>
        <AccountId>566</AccountId>
        <AccountType/>
      </UserInfo>
    </NomRedacteur>
    <DateCirculaire xmlns="7580933d-17ad-48ce-bfda-327bd042daa4">2026-02-15T23:00:00+00:00</DateCirculaire>
    <DateReunion xmlns="7580933d-17ad-48ce-bfda-327bd042daa4">2026-02-23T23:00:00+00:00</DateReunion>
    <LigneLettreCommission xmlns="7580933d-17ad-48ce-bfda-327bd042daa4">I - Bureau Fédéral ( Pour info) / Federaal Bureau (ter info)</LigneLettreCommission>
    <DatePublication xmlns="7580933d-17ad-48ce-bfda-327bd042daa4">2026-02-15T23:00:00+00:00</DatePublication>
    <Référence xmlns="7580933d-17ad-48ce-bfda-327bd042daa4" xsi:nil="true"/>
    <ma09491cfd3542cc8089b1fea9aa0d8c xmlns="7580933d-17ad-48ce-bfda-327bd042daa4">
      <Terms xmlns="http://schemas.microsoft.com/office/infopath/2007/PartnerControls">
        <TermInfo xmlns="http://schemas.microsoft.com/office/infopath/2007/PartnerControls">
          <TermName xmlns="http://schemas.microsoft.com/office/infopath/2007/PartnerControls">Index</TermName>
          <TermId xmlns="http://schemas.microsoft.com/office/infopath/2007/PartnerControls">8e6580ef-e59e-4765-96a9-c4ac78b903be</TermId>
        </TermInfo>
      </Terms>
    </ma09491cfd3542cc8089b1fea9aa0d8c>
    <k0e17eda7a8b4a7389609ab2bbd5d220 xmlns="7580933d-17ad-48ce-bfda-327bd042daa4">
      <Terms xmlns="http://schemas.microsoft.com/office/infopath/2007/PartnerControls">
        <TermInfo xmlns="http://schemas.microsoft.com/office/infopath/2007/PartnerControls">
          <TermName xmlns="http://schemas.microsoft.com/office/infopath/2007/PartnerControls">Origineel</TermName>
          <TermId xmlns="http://schemas.microsoft.com/office/infopath/2007/PartnerControls">9e1ccc13-f622-4b82-b3e3-9bf2b280e82a</TermId>
        </TermInfo>
      </Terms>
    </k0e17eda7a8b4a7389609ab2bbd5d220>
    <l54d7810806a42a6926bbf6f74851bad xmlns="7580933d-17ad-48ce-bfda-327bd042daa4">
      <Terms xmlns="http://schemas.microsoft.com/office/infopath/2007/PartnerControls"/>
    </l54d7810806a42a6926bbf6f74851bad>
    <IDDossier xmlns="7580933d-17ad-48ce-bfda-327bd042daa4">12692</IDDossier>
  </documentManagement>
</p:properties>
</file>

<file path=customXml/itemProps1.xml><?xml version="1.0" encoding="utf-8"?>
<ds:datastoreItem xmlns:ds="http://schemas.openxmlformats.org/officeDocument/2006/customXml" ds:itemID="{07E1F8D7-3F98-4291-B4CB-CB717A85A3F5}">
  <ds:schemaRefs>
    <ds:schemaRef ds:uri="http://schemas.microsoft.com/sharepoint/v3/contenttype/forms"/>
  </ds:schemaRefs>
</ds:datastoreItem>
</file>

<file path=customXml/itemProps2.xml><?xml version="1.0" encoding="utf-8"?>
<ds:datastoreItem xmlns:ds="http://schemas.openxmlformats.org/officeDocument/2006/customXml" ds:itemID="{3D1BC211-8E62-4998-9053-FD21A461BB6F}">
  <ds:schemaRefs>
    <ds:schemaRef ds:uri="Microsoft.SharePoint.Taxonomy.ContentTypeSync"/>
  </ds:schemaRefs>
</ds:datastoreItem>
</file>

<file path=customXml/itemProps3.xml><?xml version="1.0" encoding="utf-8"?>
<ds:datastoreItem xmlns:ds="http://schemas.openxmlformats.org/officeDocument/2006/customXml" ds:itemID="{AAC1D511-3924-4B2C-B872-6347AA4FB4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80933d-17ad-48ce-bfda-327bd042daa4"/>
    <ds:schemaRef ds:uri="c0ff9b0e-7f75-4c76-bdc0-8eb9608be2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CBFFC1E-5F74-4950-927B-2B36ECCFA812}">
  <ds:schemaRefs>
    <ds:schemaRef ds:uri="http://schemas.microsoft.com/office/2006/documentManagement/types"/>
    <ds:schemaRef ds:uri="http://purl.org/dc/terms/"/>
    <ds:schemaRef ds:uri="http://www.w3.org/XML/1998/namespace"/>
    <ds:schemaRef ds:uri="http://purl.org/dc/dcmitype/"/>
    <ds:schemaRef ds:uri="7580933d-17ad-48ce-bfda-327bd042daa4"/>
    <ds:schemaRef ds:uri="http://purl.org/dc/elements/1.1/"/>
    <ds:schemaRef ds:uri="c0ff9b0e-7f75-4c76-bdc0-8eb9608be293"/>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2649</Words>
  <Application>Microsoft Office PowerPoint</Application>
  <PresentationFormat>Personnalisé</PresentationFormat>
  <Paragraphs>353</Paragraphs>
  <Slides>49</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49</vt:i4>
      </vt:variant>
    </vt:vector>
  </HeadingPairs>
  <TitlesOfParts>
    <vt:vector size="61" baseType="lpstr">
      <vt:lpstr>캘리그라퍼 Crayon</vt:lpstr>
      <vt:lpstr>HelloFont ID DaoCaoRen KR</vt:lpstr>
      <vt:lpstr>Calibri</vt:lpstr>
      <vt:lpstr>Xmas Sweater Stitch</vt:lpstr>
      <vt:lpstr>Oscine Trial 3</vt:lpstr>
      <vt:lpstr>Aptos</vt:lpstr>
      <vt:lpstr>Arial</vt:lpstr>
      <vt:lpstr>HelloFont ID XiuFengTi KR</vt:lpstr>
      <vt:lpstr>Wingdings</vt:lpstr>
      <vt:lpstr>Oscine Trial 1</vt:lpstr>
      <vt:lpstr>Oscine Trial 2</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Indexation automatique des salaires et des allocations sociales</dc:title>
  <dc:creator>DESIMONE Giuseppina</dc:creator>
  <cp:lastModifiedBy>Jean Schifano</cp:lastModifiedBy>
  <cp:revision>2</cp:revision>
  <dcterms:created xsi:type="dcterms:W3CDTF">2006-08-16T00:00:00Z</dcterms:created>
  <dcterms:modified xsi:type="dcterms:W3CDTF">2026-02-22T09:56:39Z</dcterms:modified>
  <dc:identifier>DAG-jzPjIYI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0x0101008C4D60F56CCC90409DC93FFC06B817A3008B9E44B28AEFF94A8260A6288990F775</vt:lpwstr>
  </property>
  <property fmtid="{D5CDD505-2E9C-101B-9397-08002B2CF9AE}" pid="3" name="MediaServiceImageTags">
    <vt:lpwstr/>
  </property>
  <property fmtid="{D5CDD505-2E9C-101B-9397-08002B2CF9AE}" pid="4" name="StatutCirculaire">
    <vt:lpwstr>17;#Prêt pour publication|a4c94549-8764-48d3-bcf8-68d6de3f09d8</vt:lpwstr>
  </property>
  <property fmtid="{D5CDD505-2E9C-101B-9397-08002B2CF9AE}" pid="5" name="SujetThemeCirculaire">
    <vt:lpwstr>65;#Index|8e6580ef-e59e-4765-96a9-c4ac78b903be</vt:lpwstr>
  </property>
  <property fmtid="{D5CDD505-2E9C-101B-9397-08002B2CF9AE}" pid="6" name="TypeVersion">
    <vt:lpwstr>1;#Origineel|9e1ccc13-f622-4b82-b3e3-9bf2b280e82a</vt:lpwstr>
  </property>
  <property fmtid="{D5CDD505-2E9C-101B-9397-08002B2CF9AE}" pid="7" name="Langue">
    <vt:lpwstr/>
  </property>
  <property fmtid="{D5CDD505-2E9C-101B-9397-08002B2CF9AE}" pid="8" name="Sujet_x002F_Th_x00e8_me_x002d_Publication">
    <vt:lpwstr>67;#Index|8e6580ef-e59e-4765-96a9-c4ac78b903be</vt:lpwstr>
  </property>
  <property fmtid="{D5CDD505-2E9C-101B-9397-08002B2CF9AE}" pid="9" name="_docset_NoMedatataSyncRequired">
    <vt:lpwstr>False</vt:lpwstr>
  </property>
  <property fmtid="{D5CDD505-2E9C-101B-9397-08002B2CF9AE}" pid="10" name="Sujet/Thème-Publication">
    <vt:lpwstr>67;#Index|8e6580ef-e59e-4765-96a9-c4ac78b903be</vt:lpwstr>
  </property>
  <property fmtid="{D5CDD505-2E9C-101B-9397-08002B2CF9AE}" pid="11" name="lcf76f155ced4ddcb4097134ff3c332f">
    <vt:lpwstr/>
  </property>
  <property fmtid="{D5CDD505-2E9C-101B-9397-08002B2CF9AE}" pid="12" name="_ExtendedDescription">
    <vt:lpwstr>1</vt:lpwstr>
  </property>
</Properties>
</file>